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352" r:id="rId4"/>
    <p:sldId id="361" r:id="rId5"/>
    <p:sldId id="359" r:id="rId6"/>
    <p:sldId id="358" r:id="rId7"/>
    <p:sldId id="354" r:id="rId8"/>
    <p:sldId id="355" r:id="rId9"/>
    <p:sldId id="372" r:id="rId10"/>
    <p:sldId id="366" r:id="rId11"/>
    <p:sldId id="264" r:id="rId12"/>
    <p:sldId id="363" r:id="rId13"/>
    <p:sldId id="339" r:id="rId14"/>
    <p:sldId id="369" r:id="rId15"/>
    <p:sldId id="370" r:id="rId16"/>
    <p:sldId id="346" r:id="rId17"/>
    <p:sldId id="364" r:id="rId18"/>
    <p:sldId id="356" r:id="rId19"/>
    <p:sldId id="367" r:id="rId20"/>
    <p:sldId id="368" r:id="rId21"/>
    <p:sldId id="371" r:id="rId22"/>
    <p:sldId id="267" r:id="rId23"/>
  </p:sldIdLst>
  <p:sldSz cx="18288000" cy="10287000"/>
  <p:notesSz cx="6858000" cy="9144000"/>
  <p:embeddedFontLst>
    <p:embeddedFont>
      <p:font typeface="Heading Now 61-68 Bold Italics" pitchFamily="2" charset="0"/>
      <p:regular r:id="rId25"/>
      <p:bold r:id="rId26"/>
      <p:italic r:id="rId27"/>
      <p:boldItalic r:id="rId28"/>
    </p:embeddedFont>
    <p:embeddedFont>
      <p:font typeface="Poppins" pitchFamily="2" charset="77"/>
      <p:regular r:id="rId29"/>
      <p:bold r:id="rId30"/>
      <p:italic r:id="rId31"/>
      <p:boldItalic r:id="rId32"/>
    </p:embeddedFont>
    <p:embeddedFont>
      <p:font typeface="Poppins Bold" pitchFamily="2" charset="7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9900"/>
    <a:srgbClr val="C00000"/>
    <a:srgbClr val="F4F4F4"/>
    <a:srgbClr val="FFAA85"/>
    <a:srgbClr val="FFD700"/>
    <a:srgbClr val="FFC9A3"/>
    <a:srgbClr val="F05E41"/>
    <a:srgbClr val="FF4C41"/>
    <a:srgbClr val="D81E00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36632-89D2-4164-AD9F-6ECCE1C570EC}" v="877" dt="2024-12-04T09:32:14.116"/>
    <p1510:client id="{7812C665-2087-E342-BA5A-EFBE2AFC0AB2}" v="4903" dt="2024-12-04T19:48:18.628"/>
    <p1510:client id="{A491D471-8D30-8844-8928-8ABB3B716C84}" v="1316" dt="2024-12-03T20:47:40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6"/>
    <p:restoredTop sz="94665"/>
  </p:normalViewPr>
  <p:slideViewPr>
    <p:cSldViewPr snapToGrid="0">
      <p:cViewPr>
        <p:scale>
          <a:sx n="88" d="100"/>
          <a:sy n="88" d="100"/>
        </p:scale>
        <p:origin x="2912" y="17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36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FAILURES</a:t>
            </a:r>
            <a:endParaRPr lang="en-US" b="1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c:rich>
      </c:tx>
      <c:layout>
        <c:manualLayout>
          <c:xMode val="edge"/>
          <c:yMode val="edge"/>
          <c:x val="0.56670110305387"/>
          <c:y val="4.60121943920838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3688556878639603"/>
          <c:y val="0.16296359458697607"/>
          <c:w val="0.63971768965622866"/>
          <c:h val="0.6307034671053203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Engine</c:v>
                </c:pt>
                <c:pt idx="1">
                  <c:v>Others</c:v>
                </c:pt>
                <c:pt idx="2">
                  <c:v>Power Unit</c:v>
                </c:pt>
                <c:pt idx="3">
                  <c:v>Suspension and Drive</c:v>
                </c:pt>
                <c:pt idx="4">
                  <c:v>Braking System</c:v>
                </c:pt>
                <c:pt idx="5">
                  <c:v>Aerodynamics and Tyres</c:v>
                </c:pt>
                <c:pt idx="6">
                  <c:v>Transmission and Gearbox</c:v>
                </c:pt>
                <c:pt idx="7">
                  <c:v>Cooling System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44</c:v>
                </c:pt>
                <c:pt idx="1">
                  <c:v>29</c:v>
                </c:pt>
                <c:pt idx="2">
                  <c:v>29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22</c:v>
                </c:pt>
                <c:pt idx="7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56-4C4B-B73F-0BE3CE515039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</c:dLbls>
        <c:gapWidth val="199"/>
        <c:axId val="265697456"/>
        <c:axId val="265699168"/>
      </c:barChart>
      <c:catAx>
        <c:axId val="26569745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none" spc="0" normalizeH="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9168"/>
        <c:crosses val="autoZero"/>
        <c:auto val="1"/>
        <c:lblAlgn val="ctr"/>
        <c:lblOffset val="100"/>
        <c:noMultiLvlLbl val="0"/>
      </c:catAx>
      <c:valAx>
        <c:axId val="265699168"/>
        <c:scaling>
          <c:orientation val="minMax"/>
        </c:scaling>
        <c:delete val="0"/>
        <c:axPos val="b"/>
        <c:majorGridlines>
          <c:spPr>
            <a:ln w="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7456"/>
        <c:crosses val="max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7CEA4-1A85-B24E-939E-6DF3758F8D69}" type="datetimeFigureOut">
              <a:rPr lang="it-IT" smtClean="0"/>
              <a:t>04/12/24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35ED2-0D44-BB4C-A5FF-91496416182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583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6682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en-US" sz="1200">
              <a:solidFill>
                <a:srgbClr val="0E0E0E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543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78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AC110-7385-C3EF-E354-7143D786C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56D8D-0AE7-571A-5FD1-11F7C58CDF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76DF3-9312-446D-DBCB-1219050BC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C38D-10DB-6B84-CFAA-DF9CC88B1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0019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02E4A-7123-A43A-12A9-D9697BB7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ECD3E-C6B8-3A46-66BA-FB45FCF01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D6263-EFD0-DE7E-E448-E15DA226C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en-US" sz="1200">
              <a:solidFill>
                <a:srgbClr val="0E0E0E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B4EEB-C842-5676-DE50-5D54CD6CA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5443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A9162-D749-E757-548C-0D5685A7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0825C-4319-BB15-00D3-D9E3A48F0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A441D-1B4B-2A2B-E9C5-EEC70B74B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0B53-B07E-90C2-071D-390819CAB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135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1FB9-16DF-9266-CFFB-0140536A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516A9-E59C-A8EC-759C-53DDD47B9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84745-385A-7B8F-3477-717B32AD9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50C14-6781-2863-7069-493A0B91D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920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en-US" sz="1200">
              <a:solidFill>
                <a:srgbClr val="0E0E0E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704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en-US" sz="1200">
              <a:solidFill>
                <a:srgbClr val="0E0E0E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355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4475E-24D1-A707-D435-4584A3D5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2275F-5959-083D-866E-BEF256A8D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EE868-D136-E039-2840-6B5BA5A51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156F8-8C85-B8DF-FB80-CEBACA3AE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828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3E6D1-E69D-3292-4462-272DA143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81FCC-BA44-8EE6-66EB-7F8C90FAD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A4E148-B830-B74F-6694-1DA045F4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F5DCC-4A2E-2A89-5C27-3449CA2A7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493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3733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9F2A5-2099-D8EA-04ED-9D410ADE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3CB456-4CF6-2BC6-BDFA-E2DDEEC5F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A7FCC-898E-E316-0B4B-5CE301986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95A2D-E201-1A80-6907-B4FD548E1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35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C3806-99E9-3517-DCC4-5F437618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BAC2-F4CD-E9EF-868D-77F474639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57FC7-E9E0-499A-4C15-34741BCCD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F77E1-38E6-2A7B-E9C0-994E2AFA0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554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31A4-7A7A-3C0E-6404-F6B5903E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DC235B-4359-2996-DC64-FF31E59ED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DC25C-E986-2904-002A-96164E8C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91108-8189-CD58-66E4-70B19D581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615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CB19-54B2-937A-2470-B764C683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1D023-6590-A8BF-A751-8EEAC2AF7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49ED9-5484-934B-2C6E-42AEDEF82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9A1CF-8DC9-B4E2-2380-79ED4E03E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62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CB19-54B2-937A-2470-B764C683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1D023-6590-A8BF-A751-8EEAC2AF7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49ED9-5484-934B-2C6E-42AEDEF82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9A1CF-8DC9-B4E2-2380-79ED4E03E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68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0707D-F85A-E00B-F454-0F67FE22D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876D3-572C-4E82-B791-14F68F3F7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A65C77-8ADE-A8E5-8C2A-5C22ADBE8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ECEAA-9BF5-7C31-7CBA-81DBC5742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53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4448B-67B6-802C-67B7-C6886D6A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D884E-24B3-84FE-DE26-E479496A4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BB695-693F-F007-2AD5-6FB0F7EFE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0"/>
          </a:p>
          <a:p>
            <a:pPr algn="l"/>
            <a:endParaRPr lang="it-IT" sz="1200" b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259C4-CE10-C040-DF51-D7A9A7592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195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en-US" sz="1200">
              <a:solidFill>
                <a:srgbClr val="0E0E0E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7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3.jpeg"/><Relationship Id="rId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4.gif"/><Relationship Id="rId10" Type="http://schemas.openxmlformats.org/officeDocument/2006/relationships/image" Target="../media/image33.jpeg"/><Relationship Id="rId4" Type="http://schemas.openxmlformats.org/officeDocument/2006/relationships/image" Target="../media/image8.svg"/><Relationship Id="rId9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23.svg"/><Relationship Id="rId4" Type="http://schemas.openxmlformats.org/officeDocument/2006/relationships/image" Target="../media/image2.svg"/><Relationship Id="rId9" Type="http://schemas.openxmlformats.org/officeDocument/2006/relationships/image" Target="../media/image22.png"/><Relationship Id="rId1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svg"/><Relationship Id="rId3" Type="http://schemas.openxmlformats.org/officeDocument/2006/relationships/hyperlink" Target="https://thenounproject.com/icon/neural-network-6758622/" TargetMode="External"/><Relationship Id="rId7" Type="http://schemas.openxmlformats.org/officeDocument/2006/relationships/image" Target="../media/image38.svg"/><Relationship Id="rId12" Type="http://schemas.openxmlformats.org/officeDocument/2006/relationships/image" Target="../media/image29.pn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8.svg"/><Relationship Id="rId15" Type="http://schemas.openxmlformats.org/officeDocument/2006/relationships/image" Target="../media/image2.sv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svg"/><Relationship Id="rId1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32.svg"/><Relationship Id="rId9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43.jpeg"/><Relationship Id="rId5" Type="http://schemas.openxmlformats.org/officeDocument/2006/relationships/image" Target="../media/image29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29.png"/><Relationship Id="rId7" Type="http://schemas.openxmlformats.org/officeDocument/2006/relationships/image" Target="../media/image44.pn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47.png"/><Relationship Id="rId4" Type="http://schemas.openxmlformats.org/officeDocument/2006/relationships/image" Target="../media/image30.svg"/><Relationship Id="rId9" Type="http://schemas.openxmlformats.org/officeDocument/2006/relationships/image" Target="../media/image46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43.jpeg"/><Relationship Id="rId5" Type="http://schemas.openxmlformats.org/officeDocument/2006/relationships/image" Target="../media/image29.png"/><Relationship Id="rId10" Type="http://schemas.openxmlformats.org/officeDocument/2006/relationships/image" Target="../media/image49.jpeg"/><Relationship Id="rId4" Type="http://schemas.openxmlformats.org/officeDocument/2006/relationships/image" Target="../media/image2.sv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8.svg"/><Relationship Id="rId4" Type="http://schemas.openxmlformats.org/officeDocument/2006/relationships/image" Target="../media/image5.png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2.sv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6.jpe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7.jpeg"/><Relationship Id="rId4" Type="http://schemas.openxmlformats.org/officeDocument/2006/relationships/image" Target="../media/image13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20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16.jpeg"/><Relationship Id="rId10" Type="http://schemas.openxmlformats.org/officeDocument/2006/relationships/image" Target="../media/image21.svg"/><Relationship Id="rId19" Type="http://schemas.microsoft.com/office/2007/relationships/hdphoto" Target="../media/hdphoto1.wdp"/><Relationship Id="rId4" Type="http://schemas.openxmlformats.org/officeDocument/2006/relationships/image" Target="../media/image2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7.jpeg"/><Relationship Id="rId5" Type="http://schemas.openxmlformats.org/officeDocument/2006/relationships/image" Target="../media/image29.png"/><Relationship Id="rId10" Type="http://schemas.microsoft.com/office/2007/relationships/hdphoto" Target="../media/hdphoto2.wdp"/><Relationship Id="rId4" Type="http://schemas.openxmlformats.org/officeDocument/2006/relationships/image" Target="../media/image2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7">
            <a:extLst>
              <a:ext uri="{FF2B5EF4-FFF2-40B4-BE49-F238E27FC236}">
                <a16:creationId xmlns:a16="http://schemas.microsoft.com/office/drawing/2014/main" id="{72BE0334-E67F-8695-765D-29DE3077957D}"/>
              </a:ext>
            </a:extLst>
          </p:cNvPr>
          <p:cNvSpPr/>
          <p:nvPr/>
        </p:nvSpPr>
        <p:spPr>
          <a:xfrm flipH="1">
            <a:off x="18607634" y="7752836"/>
            <a:ext cx="6115676" cy="1534479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" name="TextBox 2"/>
          <p:cNvSpPr txBox="1"/>
          <p:nvPr/>
        </p:nvSpPr>
        <p:spPr>
          <a:xfrm>
            <a:off x="2259721" y="2173583"/>
            <a:ext cx="13768558" cy="260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2"/>
              </a:lnSpc>
              <a:spcBef>
                <a:spcPct val="0"/>
              </a:spcBef>
            </a:pPr>
            <a:r>
              <a:rPr lang="en-US" sz="157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  <a:endParaRPr lang="en-US" sz="15730" b="1" i="1" noProof="1">
              <a:solidFill>
                <a:srgbClr val="000000"/>
              </a:solidFill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621240" y="1994945"/>
            <a:ext cx="9045519" cy="40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Automotive LLM Model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59721" y="4944990"/>
            <a:ext cx="7492198" cy="1196978"/>
            <a:chOff x="0" y="0"/>
            <a:chExt cx="9989598" cy="1595971"/>
          </a:xfrm>
          <a:solidFill>
            <a:srgbClr val="B40000"/>
          </a:solidFill>
        </p:grpSpPr>
        <p:sp>
          <p:nvSpPr>
            <p:cNvPr id="6" name="Freeform 6"/>
            <p:cNvSpPr/>
            <p:nvPr/>
          </p:nvSpPr>
          <p:spPr>
            <a:xfrm rot="10800000">
              <a:off x="0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9" name="Freeform 9"/>
            <p:cNvSpPr/>
            <p:nvPr/>
          </p:nvSpPr>
          <p:spPr>
            <a:xfrm rot="10800000">
              <a:off x="1201725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2" name="Freeform 12"/>
            <p:cNvSpPr/>
            <p:nvPr/>
          </p:nvSpPr>
          <p:spPr>
            <a:xfrm rot="10800000">
              <a:off x="2394980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5" name="Freeform 15"/>
            <p:cNvSpPr/>
            <p:nvPr/>
          </p:nvSpPr>
          <p:spPr>
            <a:xfrm rot="10800000">
              <a:off x="3596706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8" name="Freeform 18"/>
            <p:cNvSpPr/>
            <p:nvPr/>
          </p:nvSpPr>
          <p:spPr>
            <a:xfrm rot="10800000">
              <a:off x="4796922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1" name="Freeform 21"/>
            <p:cNvSpPr/>
            <p:nvPr/>
          </p:nvSpPr>
          <p:spPr>
            <a:xfrm rot="10800000">
              <a:off x="5998647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4" name="Freeform 24"/>
            <p:cNvSpPr/>
            <p:nvPr/>
          </p:nvSpPr>
          <p:spPr>
            <a:xfrm rot="10800000">
              <a:off x="7191902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7" name="Freeform 27"/>
            <p:cNvSpPr/>
            <p:nvPr/>
          </p:nvSpPr>
          <p:spPr>
            <a:xfrm rot="10800000">
              <a:off x="8393627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62063B-3C28-6611-2C9D-FABE5CCF2361}"/>
              </a:ext>
            </a:extLst>
          </p:cNvPr>
          <p:cNvGrpSpPr/>
          <p:nvPr/>
        </p:nvGrpSpPr>
        <p:grpSpPr>
          <a:xfrm>
            <a:off x="9292937" y="6246118"/>
            <a:ext cx="7492198" cy="1196978"/>
            <a:chOff x="9292937" y="6246118"/>
            <a:chExt cx="7492198" cy="1196978"/>
          </a:xfrm>
          <a:solidFill>
            <a:srgbClr val="B40000"/>
          </a:solidFill>
        </p:grpSpPr>
        <p:sp>
          <p:nvSpPr>
            <p:cNvPr id="30" name="Freeform 30"/>
            <p:cNvSpPr/>
            <p:nvPr/>
          </p:nvSpPr>
          <p:spPr>
            <a:xfrm>
              <a:off x="15588157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4686863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3791922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2890628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1990465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11089172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10194231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9292937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</p:grpSp>
      <p:sp>
        <p:nvSpPr>
          <p:cNvPr id="54" name="Freeform 54"/>
          <p:cNvSpPr/>
          <p:nvPr/>
        </p:nvSpPr>
        <p:spPr>
          <a:xfrm rot="5400000">
            <a:off x="9708217" y="-7524593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sp>
        <p:nvSpPr>
          <p:cNvPr id="57" name="Freeform 57"/>
          <p:cNvSpPr/>
          <p:nvPr/>
        </p:nvSpPr>
        <p:spPr>
          <a:xfrm rot="5400000">
            <a:off x="-1383094" y="5504117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sp>
        <p:nvSpPr>
          <p:cNvPr id="67" name="TextBox 67"/>
          <p:cNvSpPr txBox="1"/>
          <p:nvPr/>
        </p:nvSpPr>
        <p:spPr>
          <a:xfrm>
            <a:off x="685801" y="1635872"/>
            <a:ext cx="96068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81" name="Picture 80" descr="A red race car with black background&#10;&#10;Description automatically generated">
            <a:extLst>
              <a:ext uri="{FF2B5EF4-FFF2-40B4-BE49-F238E27FC236}">
                <a16:creationId xmlns:a16="http://schemas.microsoft.com/office/drawing/2014/main" id="{81429E13-CE7D-FEF6-EF10-9C41FB1A7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" t="14370" r="8209" b="10895"/>
          <a:stretch/>
        </p:blipFill>
        <p:spPr>
          <a:xfrm flipH="1">
            <a:off x="4577214" y="3539386"/>
            <a:ext cx="9431445" cy="4439648"/>
          </a:xfrm>
          <a:prstGeom prst="rect">
            <a:avLst/>
          </a:prstGeom>
        </p:spPr>
      </p:pic>
      <p:sp>
        <p:nvSpPr>
          <p:cNvPr id="10" name="TextBox 61">
            <a:extLst>
              <a:ext uri="{FF2B5EF4-FFF2-40B4-BE49-F238E27FC236}">
                <a16:creationId xmlns:a16="http://schemas.microsoft.com/office/drawing/2014/main" id="{81723BAC-EFC2-83B9-8C05-3CB0C125858F}"/>
              </a:ext>
            </a:extLst>
          </p:cNvPr>
          <p:cNvSpPr txBox="1"/>
          <p:nvPr/>
        </p:nvSpPr>
        <p:spPr>
          <a:xfrm>
            <a:off x="10889745" y="8695300"/>
            <a:ext cx="7082275" cy="1299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600" b="1" noProof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Davide Benotto – 332150</a:t>
            </a:r>
            <a:endParaRPr lang="en-US" sz="2000" b="1" noProof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r">
              <a:lnSpc>
                <a:spcPts val="3400"/>
              </a:lnSpc>
            </a:pPr>
            <a:r>
              <a:rPr lang="en-US" sz="2600" b="1" noProof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Manuele Mustari - 319694</a:t>
            </a:r>
            <a:endParaRPr lang="en-US" sz="2000" b="1" noProof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r">
              <a:lnSpc>
                <a:spcPts val="3400"/>
              </a:lnSpc>
            </a:pPr>
            <a:r>
              <a:rPr lang="en-US" sz="2600" b="1" noProof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Paolo Riotino - 332530 </a:t>
            </a:r>
          </a:p>
        </p:txBody>
      </p:sp>
      <p:pic>
        <p:nvPicPr>
          <p:cNvPr id="4098" name="Picture 2" descr="DataBase and Data Mining Group">
            <a:extLst>
              <a:ext uri="{FF2B5EF4-FFF2-40B4-BE49-F238E27FC236}">
                <a16:creationId xmlns:a16="http://schemas.microsoft.com/office/drawing/2014/main" id="{113D7F13-72A9-37AF-C423-C0050A5D2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455" y="297930"/>
            <a:ext cx="1598114" cy="16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C0F2175-9D42-2BBD-A60A-FE6057D73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FFFA70CA-4AB7-9A6A-780C-58500E28DB24}"/>
              </a:ext>
            </a:extLst>
          </p:cNvPr>
          <p:cNvSpPr/>
          <p:nvPr/>
        </p:nvSpPr>
        <p:spPr>
          <a:xfrm rot="10800000">
            <a:off x="19180641" y="2311806"/>
            <a:ext cx="6354430" cy="5625288"/>
          </a:xfrm>
          <a:custGeom>
            <a:avLst/>
            <a:gdLst/>
            <a:ahLst/>
            <a:cxnLst/>
            <a:rect l="l" t="t" r="r" b="b"/>
            <a:pathLst>
              <a:path w="428822" h="379617">
                <a:moveTo>
                  <a:pt x="0" y="0"/>
                </a:moveTo>
                <a:lnTo>
                  <a:pt x="225622" y="0"/>
                </a:lnTo>
                <a:lnTo>
                  <a:pt x="428822" y="189808"/>
                </a:lnTo>
                <a:lnTo>
                  <a:pt x="225622" y="379617"/>
                </a:lnTo>
                <a:lnTo>
                  <a:pt x="0" y="379617"/>
                </a:lnTo>
                <a:lnTo>
                  <a:pt x="203200" y="18980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pic>
        <p:nvPicPr>
          <p:cNvPr id="11" name="Picture 10" descr="A race car on a track&#10;&#10;Description automatically generated">
            <a:extLst>
              <a:ext uri="{FF2B5EF4-FFF2-40B4-BE49-F238E27FC236}">
                <a16:creationId xmlns:a16="http://schemas.microsoft.com/office/drawing/2014/main" id="{CD70F3EF-8AD0-7C71-B8C7-A051C3DDF4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" r="25289" b="1"/>
          <a:stretch/>
        </p:blipFill>
        <p:spPr>
          <a:xfrm flipH="1">
            <a:off x="19721731" y="-28576"/>
            <a:ext cx="12512464" cy="10315576"/>
          </a:xfrm>
          <a:prstGeom prst="chevron">
            <a:avLst>
              <a:gd name="adj" fmla="val 52975"/>
            </a:avLst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E8B2B374-FE94-95C7-7F55-B08F87724A12}"/>
              </a:ext>
            </a:extLst>
          </p:cNvPr>
          <p:cNvSpPr/>
          <p:nvPr/>
        </p:nvSpPr>
        <p:spPr>
          <a:xfrm>
            <a:off x="-5626845" y="1935398"/>
            <a:ext cx="4839964" cy="1214391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CC791AF7-0078-EE0D-C5F7-AFD8557CB611}"/>
              </a:ext>
            </a:extLst>
          </p:cNvPr>
          <p:cNvSpPr/>
          <p:nvPr/>
        </p:nvSpPr>
        <p:spPr>
          <a:xfrm flipH="1">
            <a:off x="-1469227" y="7887701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9" name="TextBox 19"/>
          <p:cNvSpPr txBox="1"/>
          <p:nvPr/>
        </p:nvSpPr>
        <p:spPr>
          <a:xfrm>
            <a:off x="4567096" y="1692768"/>
            <a:ext cx="915380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MODULES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4ED733A4-B67B-6476-0204-CDBFE06BE24B}"/>
              </a:ext>
            </a:extLst>
          </p:cNvPr>
          <p:cNvSpPr/>
          <p:nvPr/>
        </p:nvSpPr>
        <p:spPr>
          <a:xfrm>
            <a:off x="11109290" y="4345732"/>
            <a:ext cx="427701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eform 27"/>
          <p:cNvSpPr/>
          <p:nvPr/>
        </p:nvSpPr>
        <p:spPr>
          <a:xfrm>
            <a:off x="12618470" y="1313124"/>
            <a:ext cx="8741967" cy="219343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A09A888-158D-89A9-C7E5-DAF6B3F92920}"/>
              </a:ext>
            </a:extLst>
          </p:cNvPr>
          <p:cNvSpPr/>
          <p:nvPr/>
        </p:nvSpPr>
        <p:spPr>
          <a:xfrm>
            <a:off x="6769765" y="4345732"/>
            <a:ext cx="427701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5455EF08-469A-9B71-63D1-9D3452A0B316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A0764B1C-663A-EBDA-8E06-C443CB97E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6452" y="4570971"/>
            <a:ext cx="1080000" cy="1080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544851" y="5944064"/>
            <a:ext cx="2743198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LAP SIMULATION</a:t>
            </a: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10176146-8AF3-97B1-8537-441437C8205B}"/>
              </a:ext>
            </a:extLst>
          </p:cNvPr>
          <p:cNvSpPr/>
          <p:nvPr/>
        </p:nvSpPr>
        <p:spPr>
          <a:xfrm>
            <a:off x="2492233" y="4345732"/>
            <a:ext cx="427701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87B319-7E2A-4A12-65B6-A9127FF2AA6E}"/>
              </a:ext>
            </a:extLst>
          </p:cNvPr>
          <p:cNvGrpSpPr/>
          <p:nvPr/>
        </p:nvGrpSpPr>
        <p:grpSpPr>
          <a:xfrm>
            <a:off x="4095308" y="4571425"/>
            <a:ext cx="1088269" cy="1079095"/>
            <a:chOff x="-2989548" y="4899913"/>
            <a:chExt cx="1556738" cy="1543615"/>
          </a:xfrm>
        </p:grpSpPr>
        <p:grpSp>
          <p:nvGrpSpPr>
            <p:cNvPr id="4" name="Google Shape;16795;p90">
              <a:extLst>
                <a:ext uri="{FF2B5EF4-FFF2-40B4-BE49-F238E27FC236}">
                  <a16:creationId xmlns:a16="http://schemas.microsoft.com/office/drawing/2014/main" id="{9166FD68-1BE2-4836-D695-762EFF7CC03D}"/>
                </a:ext>
              </a:extLst>
            </p:cNvPr>
            <p:cNvGrpSpPr/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solidFill>
              <a:schemeClr val="bg1"/>
            </a:solidFill>
          </p:grpSpPr>
          <p:sp>
            <p:nvSpPr>
              <p:cNvPr id="6" name="Google Shape;16797;p90">
                <a:extLst>
                  <a:ext uri="{FF2B5EF4-FFF2-40B4-BE49-F238E27FC236}">
                    <a16:creationId xmlns:a16="http://schemas.microsoft.com/office/drawing/2014/main" id="{48FA52A8-F8ED-7384-3B09-839BC218983D}"/>
                  </a:ext>
                </a:extLst>
              </p:cNvPr>
              <p:cNvSpPr/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7" name="Google Shape;16798;p90">
                <a:extLst>
                  <a:ext uri="{FF2B5EF4-FFF2-40B4-BE49-F238E27FC236}">
                    <a16:creationId xmlns:a16="http://schemas.microsoft.com/office/drawing/2014/main" id="{00E5C265-8681-BB87-F1FC-131E8325ED42}"/>
                  </a:ext>
                </a:extLst>
              </p:cNvPr>
              <p:cNvSpPr/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5" name="Google Shape;18032;p94">
              <a:extLst>
                <a:ext uri="{FF2B5EF4-FFF2-40B4-BE49-F238E27FC236}">
                  <a16:creationId xmlns:a16="http://schemas.microsoft.com/office/drawing/2014/main" id="{0823B7FB-99F5-5BB4-97DC-AFE0FA37FBA8}"/>
                </a:ext>
              </a:extLst>
            </p:cNvPr>
            <p:cNvSpPr/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191640" y="5944064"/>
            <a:ext cx="2895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ANOMALY DETECTION</a:t>
            </a:r>
          </a:p>
        </p:txBody>
      </p:sp>
      <p:sp>
        <p:nvSpPr>
          <p:cNvPr id="14" name="Freeform 20">
            <a:extLst>
              <a:ext uri="{FF2B5EF4-FFF2-40B4-BE49-F238E27FC236}">
                <a16:creationId xmlns:a16="http://schemas.microsoft.com/office/drawing/2014/main" id="{A9723E56-3D4B-C16D-7580-AE0224DBDECC}"/>
              </a:ext>
            </a:extLst>
          </p:cNvPr>
          <p:cNvSpPr/>
          <p:nvPr/>
        </p:nvSpPr>
        <p:spPr>
          <a:xfrm>
            <a:off x="32624022" y="9042938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F369A96-0FD9-6D71-1E95-18B519B1EE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59" name="Google Shape;17378;p92">
            <a:extLst>
              <a:ext uri="{FF2B5EF4-FFF2-40B4-BE49-F238E27FC236}">
                <a16:creationId xmlns:a16="http://schemas.microsoft.com/office/drawing/2014/main" id="{FD845BD8-7261-FA12-B06B-220B9EDA9143}"/>
              </a:ext>
            </a:extLst>
          </p:cNvPr>
          <p:cNvSpPr>
            <a:spLocks noChangeAspect="1"/>
          </p:cNvSpPr>
          <p:nvPr/>
        </p:nvSpPr>
        <p:spPr>
          <a:xfrm>
            <a:off x="12722380" y="4571475"/>
            <a:ext cx="1087736" cy="1078992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600" noProof="1"/>
          </a:p>
        </p:txBody>
      </p:sp>
      <p:sp>
        <p:nvSpPr>
          <p:cNvPr id="24" name="TextBox 24"/>
          <p:cNvSpPr txBox="1"/>
          <p:nvPr/>
        </p:nvSpPr>
        <p:spPr>
          <a:xfrm>
            <a:off x="11955816" y="5944064"/>
            <a:ext cx="258558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TELEMETRY COMPARISON</a:t>
            </a:r>
          </a:p>
        </p:txBody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BE334440-E071-835B-D5BC-40853289BCA4}"/>
              </a:ext>
            </a:extLst>
          </p:cNvPr>
          <p:cNvSpPr/>
          <p:nvPr/>
        </p:nvSpPr>
        <p:spPr>
          <a:xfrm flipH="1">
            <a:off x="18640126" y="401825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27">
            <a:extLst>
              <a:ext uri="{FF2B5EF4-FFF2-40B4-BE49-F238E27FC236}">
                <a16:creationId xmlns:a16="http://schemas.microsoft.com/office/drawing/2014/main" id="{F7B157E6-F772-05ED-EC8B-5EB23A8E682D}"/>
              </a:ext>
            </a:extLst>
          </p:cNvPr>
          <p:cNvSpPr/>
          <p:nvPr/>
        </p:nvSpPr>
        <p:spPr>
          <a:xfrm flipH="1">
            <a:off x="-5300814" y="8452316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B15CBF1C-BEE6-2931-102E-F3F269355ADC}"/>
              </a:ext>
            </a:extLst>
          </p:cNvPr>
          <p:cNvSpPr/>
          <p:nvPr/>
        </p:nvSpPr>
        <p:spPr>
          <a:xfrm>
            <a:off x="-5300814" y="8133505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ECE2DE2F-1E21-6BC0-53CC-9A3591060B9F}"/>
              </a:ext>
            </a:extLst>
          </p:cNvPr>
          <p:cNvSpPr/>
          <p:nvPr/>
        </p:nvSpPr>
        <p:spPr>
          <a:xfrm flipH="1">
            <a:off x="18428396" y="227904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21" name="Picture 20" descr="A exclamation mark on a blue background&#10;&#10;Description automatically generated">
            <a:extLst>
              <a:ext uri="{FF2B5EF4-FFF2-40B4-BE49-F238E27FC236}">
                <a16:creationId xmlns:a16="http://schemas.microsoft.com/office/drawing/2014/main" id="{3E747A07-56DA-442B-C942-6561A3125CC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6073" r="58"/>
          <a:stretch/>
        </p:blipFill>
        <p:spPr>
          <a:xfrm>
            <a:off x="18883312" y="0"/>
            <a:ext cx="13515256" cy="10287000"/>
          </a:xfrm>
          <a:prstGeom prst="parallelogram">
            <a:avLst>
              <a:gd name="adj" fmla="val 21357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7C22EA-AAA6-9A82-F937-457E71AD8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239" r="18114"/>
          <a:stretch/>
        </p:blipFill>
        <p:spPr>
          <a:xfrm>
            <a:off x="-14737266" y="-17655"/>
            <a:ext cx="13942237" cy="10322309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2069612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59" grpId="0" animBg="1"/>
      <p:bldP spid="24" grpId="0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3">
            <a:extLst>
              <a:ext uri="{FF2B5EF4-FFF2-40B4-BE49-F238E27FC236}">
                <a16:creationId xmlns:a16="http://schemas.microsoft.com/office/drawing/2014/main" id="{AF7E62EF-07C0-0CF1-2C9F-F0ACD3AC004B}"/>
              </a:ext>
            </a:extLst>
          </p:cNvPr>
          <p:cNvSpPr/>
          <p:nvPr/>
        </p:nvSpPr>
        <p:spPr>
          <a:xfrm flipH="1">
            <a:off x="20690041" y="7887701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6932D8F3-E969-DE00-7484-FE74FA5E5F16}"/>
              </a:ext>
            </a:extLst>
          </p:cNvPr>
          <p:cNvSpPr/>
          <p:nvPr/>
        </p:nvSpPr>
        <p:spPr>
          <a:xfrm>
            <a:off x="-7719896" y="1847123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0" name="Freeform 20"/>
          <p:cNvSpPr/>
          <p:nvPr/>
        </p:nvSpPr>
        <p:spPr>
          <a:xfrm>
            <a:off x="3008615" y="8133505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67C35163-EAF6-7E7A-BE81-8058C629C7D6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77FE54-40D3-FC4A-991A-CC9B0909FA2C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85802" y="466974"/>
            <a:ext cx="9453978" cy="9374277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5" name="Google Shape;16795;p90">
              <a:extLst>
                <a:ext uri="{FF2B5EF4-FFF2-40B4-BE49-F238E27FC236}">
                  <a16:creationId xmlns:a16="http://schemas.microsoft.com/office/drawing/2014/main" id="{0F1F82E4-3BC1-2358-C2C6-6AE03E5F06B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8" name="Google Shape;16797;p90">
                <a:extLst>
                  <a:ext uri="{FF2B5EF4-FFF2-40B4-BE49-F238E27FC236}">
                    <a16:creationId xmlns:a16="http://schemas.microsoft.com/office/drawing/2014/main" id="{40ED32CF-E964-123A-8A71-83F52CAAE0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9" name="Google Shape;16798;p90">
                <a:extLst>
                  <a:ext uri="{FF2B5EF4-FFF2-40B4-BE49-F238E27FC236}">
                    <a16:creationId xmlns:a16="http://schemas.microsoft.com/office/drawing/2014/main" id="{79CD9CD3-E8E4-D6A2-2ED6-52E2D017E9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7" name="Google Shape;18032;p94">
              <a:extLst>
                <a:ext uri="{FF2B5EF4-FFF2-40B4-BE49-F238E27FC236}">
                  <a16:creationId xmlns:a16="http://schemas.microsoft.com/office/drawing/2014/main" id="{3FB097B1-D232-7601-4BF6-0E9BDDAA3C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58530" y="613156"/>
            <a:ext cx="9105028" cy="917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03"/>
              </a:lnSpc>
            </a:pPr>
            <a:r>
              <a:rPr lang="en-US" sz="6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97BB8-BB1F-44ED-6024-5B94EC451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8F3E3566-F1C7-D880-9113-02F7F0ECFB64}"/>
              </a:ext>
            </a:extLst>
          </p:cNvPr>
          <p:cNvSpPr txBox="1"/>
          <p:nvPr/>
        </p:nvSpPr>
        <p:spPr>
          <a:xfrm>
            <a:off x="1294691" y="3548061"/>
            <a:ext cx="1416972" cy="1103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120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FE039-D200-0EBA-8E29-DB43359375C3}"/>
              </a:ext>
            </a:extLst>
          </p:cNvPr>
          <p:cNvSpPr txBox="1"/>
          <p:nvPr/>
        </p:nvSpPr>
        <p:spPr>
          <a:xfrm>
            <a:off x="2514490" y="2969105"/>
            <a:ext cx="5399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>
                <a:solidFill>
                  <a:srgbClr val="000000"/>
                </a:solidFill>
                <a:latin typeface="Heading Now 61-68 Bold Italics"/>
              </a:rPr>
              <a:t>DETECTION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D67B684-0C6A-861E-2B8C-442B2E8BBDB9}"/>
              </a:ext>
            </a:extLst>
          </p:cNvPr>
          <p:cNvSpPr txBox="1"/>
          <p:nvPr/>
        </p:nvSpPr>
        <p:spPr>
          <a:xfrm>
            <a:off x="1294691" y="6428801"/>
            <a:ext cx="1416972" cy="1103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120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F498E-1654-099F-CF84-0D4A94355364}"/>
              </a:ext>
            </a:extLst>
          </p:cNvPr>
          <p:cNvSpPr txBox="1"/>
          <p:nvPr/>
        </p:nvSpPr>
        <p:spPr>
          <a:xfrm>
            <a:off x="2639164" y="5825403"/>
            <a:ext cx="6930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>
                <a:solidFill>
                  <a:srgbClr val="000000"/>
                </a:solidFill>
                <a:latin typeface="Heading Now 61-68 Bold Italics"/>
              </a:rPr>
              <a:t>CLASSIFICATION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033F574B-EAC0-39D7-9E78-490C0E125AD8}"/>
              </a:ext>
            </a:extLst>
          </p:cNvPr>
          <p:cNvSpPr txBox="1"/>
          <p:nvPr/>
        </p:nvSpPr>
        <p:spPr>
          <a:xfrm>
            <a:off x="1955776" y="1132260"/>
            <a:ext cx="9272040" cy="83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275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HYPOTHESIS &amp; DEVELOPMENT CHOISES</a:t>
            </a:r>
          </a:p>
        </p:txBody>
      </p:sp>
      <p:sp>
        <p:nvSpPr>
          <p:cNvPr id="2" name="Freeform 13">
            <a:extLst>
              <a:ext uri="{FF2B5EF4-FFF2-40B4-BE49-F238E27FC236}">
                <a16:creationId xmlns:a16="http://schemas.microsoft.com/office/drawing/2014/main" id="{37D75AA2-14B3-A510-31F2-674BF8B8DE52}"/>
              </a:ext>
            </a:extLst>
          </p:cNvPr>
          <p:cNvSpPr/>
          <p:nvPr/>
        </p:nvSpPr>
        <p:spPr>
          <a:xfrm flipH="1">
            <a:off x="-7878300" y="7887701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27">
            <a:extLst>
              <a:ext uri="{FF2B5EF4-FFF2-40B4-BE49-F238E27FC236}">
                <a16:creationId xmlns:a16="http://schemas.microsoft.com/office/drawing/2014/main" id="{C6B39F04-418D-CFCA-CC79-2E217C1BBDFA}"/>
              </a:ext>
            </a:extLst>
          </p:cNvPr>
          <p:cNvSpPr/>
          <p:nvPr/>
        </p:nvSpPr>
        <p:spPr>
          <a:xfrm>
            <a:off x="20903488" y="1313124"/>
            <a:ext cx="8741967" cy="219343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17" name="Picture 16" descr="A exclamation mark on a blue background&#10;&#10;Description automatically generated">
            <a:extLst>
              <a:ext uri="{FF2B5EF4-FFF2-40B4-BE49-F238E27FC236}">
                <a16:creationId xmlns:a16="http://schemas.microsoft.com/office/drawing/2014/main" id="{2AA50D23-132E-E830-333E-091CEBC5134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6073" r="58"/>
          <a:stretch/>
        </p:blipFill>
        <p:spPr>
          <a:xfrm>
            <a:off x="9967415" y="0"/>
            <a:ext cx="13515256" cy="10287000"/>
          </a:xfrm>
          <a:prstGeom prst="parallelogram">
            <a:avLst>
              <a:gd name="adj" fmla="val 21357"/>
            </a:avLst>
          </a:prstGeom>
        </p:spPr>
      </p:pic>
      <p:sp>
        <p:nvSpPr>
          <p:cNvPr id="19" name="Freeform 20">
            <a:extLst>
              <a:ext uri="{FF2B5EF4-FFF2-40B4-BE49-F238E27FC236}">
                <a16:creationId xmlns:a16="http://schemas.microsoft.com/office/drawing/2014/main" id="{D72A9473-F8CD-96F1-2309-8B86BE54D705}"/>
              </a:ext>
            </a:extLst>
          </p:cNvPr>
          <p:cNvSpPr/>
          <p:nvPr/>
        </p:nvSpPr>
        <p:spPr>
          <a:xfrm flipH="1">
            <a:off x="8291439" y="227904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2032F-305B-B75B-7F81-94193321C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D73D144-4E98-CCE8-AA00-92FEB040947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5" name="Google Shape;16795;p90">
              <a:extLst>
                <a:ext uri="{FF2B5EF4-FFF2-40B4-BE49-F238E27FC236}">
                  <a16:creationId xmlns:a16="http://schemas.microsoft.com/office/drawing/2014/main" id="{A9839AAE-DE5D-CEE3-B90B-EFF7E37599D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8" name="Google Shape;16797;p90">
                <a:extLst>
                  <a:ext uri="{FF2B5EF4-FFF2-40B4-BE49-F238E27FC236}">
                    <a16:creationId xmlns:a16="http://schemas.microsoft.com/office/drawing/2014/main" id="{2E4B2331-6243-F901-EFDE-A689C4485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9" name="Google Shape;16798;p90">
                <a:extLst>
                  <a:ext uri="{FF2B5EF4-FFF2-40B4-BE49-F238E27FC236}">
                    <a16:creationId xmlns:a16="http://schemas.microsoft.com/office/drawing/2014/main" id="{6154C824-6CED-ED53-59C9-189A2C832D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7" name="Google Shape;18032;p94">
              <a:extLst>
                <a:ext uri="{FF2B5EF4-FFF2-40B4-BE49-F238E27FC236}">
                  <a16:creationId xmlns:a16="http://schemas.microsoft.com/office/drawing/2014/main" id="{656020BC-B7C7-4295-C9CA-D376A2114C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51E7AE0A-08FE-4BDC-7217-A2515CD8A8AA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02DC1E1-A6C4-C0F3-0535-9511C82B632E}"/>
              </a:ext>
            </a:extLst>
          </p:cNvPr>
          <p:cNvSpPr txBox="1"/>
          <p:nvPr/>
        </p:nvSpPr>
        <p:spPr>
          <a:xfrm>
            <a:off x="4487882" y="624265"/>
            <a:ext cx="962949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72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772C526-F562-B6F3-5F45-9A71A1489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B0288-100E-8713-0441-9BDE9FB44488}"/>
              </a:ext>
            </a:extLst>
          </p:cNvPr>
          <p:cNvSpPr txBox="1"/>
          <p:nvPr/>
        </p:nvSpPr>
        <p:spPr>
          <a:xfrm>
            <a:off x="1835348" y="6339651"/>
            <a:ext cx="73086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CAR DATA </a:t>
            </a:r>
            <a:r>
              <a:rPr lang="en-US" sz="2500" b="1" noProof="1">
                <a:latin typeface="Poppins Bold"/>
                <a:cs typeface="Poppins Bold"/>
              </a:rPr>
              <a:t>(e.g. speed, throttle, tyre pressure, brake)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EDF3B-F666-C6A2-0445-7203C390F41E}"/>
              </a:ext>
            </a:extLst>
          </p:cNvPr>
          <p:cNvSpPr txBox="1"/>
          <p:nvPr/>
        </p:nvSpPr>
        <p:spPr>
          <a:xfrm>
            <a:off x="1835346" y="7201425"/>
            <a:ext cx="73086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WEATHER DATA </a:t>
            </a:r>
            <a:r>
              <a:rPr lang="en-US" sz="2500" b="1" noProof="1">
                <a:latin typeface="Poppins Bold"/>
                <a:cs typeface="Poppins Bold"/>
              </a:rPr>
              <a:t>(e.g. temperature, humidity)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4CD89D13-77EB-80DE-D231-DF7006930B51}"/>
              </a:ext>
            </a:extLst>
          </p:cNvPr>
          <p:cNvSpPr txBox="1"/>
          <p:nvPr/>
        </p:nvSpPr>
        <p:spPr>
          <a:xfrm>
            <a:off x="1418431" y="3213687"/>
            <a:ext cx="1416972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88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086295-F6DC-EE01-4DB9-5A60F1BED112}"/>
              </a:ext>
            </a:extLst>
          </p:cNvPr>
          <p:cNvSpPr txBox="1"/>
          <p:nvPr/>
        </p:nvSpPr>
        <p:spPr>
          <a:xfrm>
            <a:off x="2446979" y="2926104"/>
            <a:ext cx="421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noProof="1">
                <a:solidFill>
                  <a:srgbClr val="000000"/>
                </a:solidFill>
                <a:latin typeface="Heading Now 61-68 Bold Italics"/>
              </a:rPr>
              <a:t>DETECTION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2F0129-B0D8-1DD4-7C59-8FDF4786752C}"/>
              </a:ext>
            </a:extLst>
          </p:cNvPr>
          <p:cNvSpPr txBox="1"/>
          <p:nvPr/>
        </p:nvSpPr>
        <p:spPr>
          <a:xfrm>
            <a:off x="1795255" y="4392551"/>
            <a:ext cx="71712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UNSUPERVISED</a:t>
            </a:r>
            <a:r>
              <a:rPr lang="en-US" sz="2500" b="1" noProof="1">
                <a:latin typeface="Poppins Bold"/>
                <a:cs typeface="Poppins Bold"/>
              </a:rPr>
              <a:t> anomaly detection model to find 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TELEMETRY IRREGULARITIES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696428-8662-6141-B685-2EF9904BEA36}"/>
              </a:ext>
            </a:extLst>
          </p:cNvPr>
          <p:cNvSpPr txBox="1"/>
          <p:nvPr/>
        </p:nvSpPr>
        <p:spPr>
          <a:xfrm>
            <a:off x="1835348" y="5805586"/>
            <a:ext cx="46515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noProof="1">
                <a:latin typeface="Poppins Bold"/>
                <a:cs typeface="Poppins Bold"/>
              </a:rPr>
              <a:t>Telemetry data* includes:</a:t>
            </a:r>
            <a:endParaRPr lang="en-US" sz="2500" b="1" noProof="1">
              <a:solidFill>
                <a:srgbClr val="C00000"/>
              </a:solidFill>
              <a:latin typeface="Poppins Bold"/>
              <a:cs typeface="Poppins Bold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AC77A9-552B-5713-E542-96F9ED244612}"/>
              </a:ext>
            </a:extLst>
          </p:cNvPr>
          <p:cNvGrpSpPr/>
          <p:nvPr/>
        </p:nvGrpSpPr>
        <p:grpSpPr>
          <a:xfrm>
            <a:off x="9805802" y="3102758"/>
            <a:ext cx="6939047" cy="4536224"/>
            <a:chOff x="9144000" y="2248247"/>
            <a:chExt cx="8315502" cy="5436046"/>
          </a:xfrm>
        </p:grpSpPr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ED4E7B55-DB32-2600-413D-B1231AE3CA18}"/>
                </a:ext>
              </a:extLst>
            </p:cNvPr>
            <p:cNvSpPr/>
            <p:nvPr/>
          </p:nvSpPr>
          <p:spPr>
            <a:xfrm>
              <a:off x="9634662" y="2663160"/>
              <a:ext cx="7824840" cy="5021133"/>
            </a:xfrm>
            <a:prstGeom prst="parallelogram">
              <a:avLst>
                <a:gd name="adj" fmla="val 1988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C177373-23E5-A758-888A-4AD907A43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2248247"/>
              <a:ext cx="7824840" cy="5015389"/>
            </a:xfrm>
            <a:prstGeom prst="parallelogram">
              <a:avLst>
                <a:gd name="adj" fmla="val 19759"/>
              </a:avLst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470261-D5CA-4580-3953-CCE839AACFF4}"/>
              </a:ext>
            </a:extLst>
          </p:cNvPr>
          <p:cNvSpPr txBox="1"/>
          <p:nvPr/>
        </p:nvSpPr>
        <p:spPr>
          <a:xfrm>
            <a:off x="1835348" y="8177221"/>
            <a:ext cx="4411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>
                <a:solidFill>
                  <a:schemeClr val="bg1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*For each year, event and driver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53E1128-5BEC-20E0-C1D7-7A6CEC1E327E}"/>
              </a:ext>
            </a:extLst>
          </p:cNvPr>
          <p:cNvSpPr txBox="1"/>
          <p:nvPr/>
        </p:nvSpPr>
        <p:spPr>
          <a:xfrm>
            <a:off x="4428946" y="1132260"/>
            <a:ext cx="9272040" cy="83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275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HYPOTHESIS &amp; DEVELOPMENT CHOISES</a:t>
            </a:r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5B2D0DBD-24D6-4CAE-6C1F-7B33E74788BE}"/>
              </a:ext>
            </a:extLst>
          </p:cNvPr>
          <p:cNvSpPr/>
          <p:nvPr/>
        </p:nvSpPr>
        <p:spPr>
          <a:xfrm>
            <a:off x="-5316933" y="8133505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49BFCF84-7671-614E-D90F-7B8ADDD8176D}"/>
              </a:ext>
            </a:extLst>
          </p:cNvPr>
          <p:cNvSpPr/>
          <p:nvPr/>
        </p:nvSpPr>
        <p:spPr>
          <a:xfrm flipH="1">
            <a:off x="18724630" y="227904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25019EE0-6A1E-7030-6569-E90E916ADE4C}"/>
              </a:ext>
            </a:extLst>
          </p:cNvPr>
          <p:cNvSpPr/>
          <p:nvPr/>
        </p:nvSpPr>
        <p:spPr>
          <a:xfrm flipH="1">
            <a:off x="11961677" y="7887701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4388B8CE-55C2-732C-0AD7-6338A74361B1}"/>
              </a:ext>
            </a:extLst>
          </p:cNvPr>
          <p:cNvSpPr/>
          <p:nvPr/>
        </p:nvSpPr>
        <p:spPr>
          <a:xfrm>
            <a:off x="-4603122" y="1847123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3D3C83B0-5F78-455A-8650-1164326DCBDF}"/>
              </a:ext>
            </a:extLst>
          </p:cNvPr>
          <p:cNvSpPr/>
          <p:nvPr/>
        </p:nvSpPr>
        <p:spPr>
          <a:xfrm flipH="1">
            <a:off x="-7531471" y="8293586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8019F911-3B4F-F663-E8BE-3FE32DFD68D0}"/>
              </a:ext>
            </a:extLst>
          </p:cNvPr>
          <p:cNvSpPr/>
          <p:nvPr/>
        </p:nvSpPr>
        <p:spPr>
          <a:xfrm flipH="1">
            <a:off x="18872382" y="478962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25" name="Picture 24" descr="A exclamation mark on a blue background&#10;&#10;Description automatically generated">
            <a:extLst>
              <a:ext uri="{FF2B5EF4-FFF2-40B4-BE49-F238E27FC236}">
                <a16:creationId xmlns:a16="http://schemas.microsoft.com/office/drawing/2014/main" id="{8F370544-CB6B-0F33-F276-92155D519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6073" r="58"/>
          <a:stretch/>
        </p:blipFill>
        <p:spPr>
          <a:xfrm>
            <a:off x="19079471" y="0"/>
            <a:ext cx="13515256" cy="10287000"/>
          </a:xfrm>
          <a:prstGeom prst="parallelogram">
            <a:avLst>
              <a:gd name="adj" fmla="val 21357"/>
            </a:avLst>
          </a:prstGeom>
        </p:spPr>
      </p:pic>
    </p:spTree>
    <p:extLst>
      <p:ext uri="{BB962C8B-B14F-4D97-AF65-F5344CB8AC3E}">
        <p14:creationId xmlns:p14="http://schemas.microsoft.com/office/powerpoint/2010/main" val="1217433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6578B-99EA-47CF-DB57-DE8E9521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9A1A54F-4777-C37A-61DF-263B1DED49AB}"/>
              </a:ext>
            </a:extLst>
          </p:cNvPr>
          <p:cNvGrpSpPr/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15" name="Google Shape;16795;p90">
              <a:extLst>
                <a:ext uri="{FF2B5EF4-FFF2-40B4-BE49-F238E27FC236}">
                  <a16:creationId xmlns:a16="http://schemas.microsoft.com/office/drawing/2014/main" id="{4980752C-6EE9-5E65-8094-2550C0BF9666}"/>
                </a:ext>
              </a:extLst>
            </p:cNvPr>
            <p:cNvGrpSpPr/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17" name="Google Shape;16797;p90">
                <a:extLst>
                  <a:ext uri="{FF2B5EF4-FFF2-40B4-BE49-F238E27FC236}">
                    <a16:creationId xmlns:a16="http://schemas.microsoft.com/office/drawing/2014/main" id="{D474467D-5EBF-453E-6A62-3876A2E6F852}"/>
                  </a:ext>
                </a:extLst>
              </p:cNvPr>
              <p:cNvSpPr/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18" name="Google Shape;16798;p90">
                <a:extLst>
                  <a:ext uri="{FF2B5EF4-FFF2-40B4-BE49-F238E27FC236}">
                    <a16:creationId xmlns:a16="http://schemas.microsoft.com/office/drawing/2014/main" id="{9058D804-A736-9392-17E3-BBF920DEDD83}"/>
                  </a:ext>
                </a:extLst>
              </p:cNvPr>
              <p:cNvSpPr/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16" name="Google Shape;18032;p94">
              <a:extLst>
                <a:ext uri="{FF2B5EF4-FFF2-40B4-BE49-F238E27FC236}">
                  <a16:creationId xmlns:a16="http://schemas.microsoft.com/office/drawing/2014/main" id="{B69D75E4-66F4-728C-DB1A-B4B2035EE4DB}"/>
                </a:ext>
              </a:extLst>
            </p:cNvPr>
            <p:cNvSpPr/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11" name="Freeform 28">
            <a:extLst>
              <a:ext uri="{FF2B5EF4-FFF2-40B4-BE49-F238E27FC236}">
                <a16:creationId xmlns:a16="http://schemas.microsoft.com/office/drawing/2014/main" id="{E5B4ABC5-52F8-7A5A-0E2E-AC1A161EBD9A}"/>
              </a:ext>
            </a:extLst>
          </p:cNvPr>
          <p:cNvSpPr/>
          <p:nvPr/>
        </p:nvSpPr>
        <p:spPr>
          <a:xfrm flipH="1">
            <a:off x="-1053208" y="8293586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889E6FA-DBFA-17D4-1193-995A2A290F48}"/>
              </a:ext>
            </a:extLst>
          </p:cNvPr>
          <p:cNvSpPr txBox="1"/>
          <p:nvPr/>
        </p:nvSpPr>
        <p:spPr>
          <a:xfrm>
            <a:off x="4974956" y="898462"/>
            <a:ext cx="833808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AUTOENCODER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441C1EAD-0D5F-77C3-12C0-701F4E068633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7565C0-D76E-C464-2333-F6EB1D1B4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5" name="Freeform 27">
            <a:extLst>
              <a:ext uri="{FF2B5EF4-FFF2-40B4-BE49-F238E27FC236}">
                <a16:creationId xmlns:a16="http://schemas.microsoft.com/office/drawing/2014/main" id="{6CC38A15-EB83-D9E4-9C21-45C0A6A5C8DC}"/>
              </a:ext>
            </a:extLst>
          </p:cNvPr>
          <p:cNvSpPr/>
          <p:nvPr/>
        </p:nvSpPr>
        <p:spPr>
          <a:xfrm flipH="1">
            <a:off x="13239711" y="478962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6" name="Graphic 5" descr="Partial sun with solid fill">
            <a:extLst>
              <a:ext uri="{FF2B5EF4-FFF2-40B4-BE49-F238E27FC236}">
                <a16:creationId xmlns:a16="http://schemas.microsoft.com/office/drawing/2014/main" id="{5FC41EE4-1518-B84A-90E1-E9D704E9AB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701" y="5907932"/>
            <a:ext cx="914400" cy="914400"/>
          </a:xfrm>
          <a:prstGeom prst="rect">
            <a:avLst/>
          </a:prstGeom>
        </p:spPr>
      </p:pic>
      <p:pic>
        <p:nvPicPr>
          <p:cNvPr id="7" name="Graphic 6" descr="Race Car with solid fill">
            <a:extLst>
              <a:ext uri="{FF2B5EF4-FFF2-40B4-BE49-F238E27FC236}">
                <a16:creationId xmlns:a16="http://schemas.microsoft.com/office/drawing/2014/main" id="{AA672F2D-F7EA-2913-617C-947E8198B2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86030" y="6145680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3B32F0-F2AD-F612-4A60-8EA6C94964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881" y="2019904"/>
            <a:ext cx="16736238" cy="7675761"/>
          </a:xfrm>
          <a:prstGeom prst="rect">
            <a:avLst/>
          </a:prstGeom>
        </p:spPr>
      </p:pic>
      <p:sp>
        <p:nvSpPr>
          <p:cNvPr id="12" name="Freeform 13">
            <a:extLst>
              <a:ext uri="{FF2B5EF4-FFF2-40B4-BE49-F238E27FC236}">
                <a16:creationId xmlns:a16="http://schemas.microsoft.com/office/drawing/2014/main" id="{6B8DF096-B40E-D2E0-6351-1DE14017DD3E}"/>
              </a:ext>
            </a:extLst>
          </p:cNvPr>
          <p:cNvSpPr/>
          <p:nvPr/>
        </p:nvSpPr>
        <p:spPr>
          <a:xfrm flipH="1">
            <a:off x="19252195" y="7887701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C526A10-BADF-2C1E-D43C-7D4CB1D2FF0D}"/>
              </a:ext>
            </a:extLst>
          </p:cNvPr>
          <p:cNvSpPr/>
          <p:nvPr/>
        </p:nvSpPr>
        <p:spPr>
          <a:xfrm>
            <a:off x="-7761958" y="1847123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2FCDF45-5F72-C11F-5B9B-7B51EC01F5C0}"/>
              </a:ext>
            </a:extLst>
          </p:cNvPr>
          <p:cNvSpPr/>
          <p:nvPr/>
        </p:nvSpPr>
        <p:spPr>
          <a:xfrm>
            <a:off x="19232496" y="259538"/>
            <a:ext cx="7955036" cy="1995991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2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0C4DFC3-CC42-62BF-4867-B2C72AE5A856}"/>
              </a:ext>
            </a:extLst>
          </p:cNvPr>
          <p:cNvSpPr/>
          <p:nvPr/>
        </p:nvSpPr>
        <p:spPr>
          <a:xfrm>
            <a:off x="-6063566" y="8507977"/>
            <a:ext cx="5999421" cy="150530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2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93377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7487E-C7BE-4AFE-4287-12936BDF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28">
            <a:extLst>
              <a:ext uri="{FF2B5EF4-FFF2-40B4-BE49-F238E27FC236}">
                <a16:creationId xmlns:a16="http://schemas.microsoft.com/office/drawing/2014/main" id="{6C310E08-C853-58D7-43BB-293429086A9F}"/>
              </a:ext>
            </a:extLst>
          </p:cNvPr>
          <p:cNvSpPr/>
          <p:nvPr/>
        </p:nvSpPr>
        <p:spPr>
          <a:xfrm flipH="1">
            <a:off x="-5460009" y="8293586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A0786D6C-B6BA-F418-9554-5536712AFBB0}"/>
              </a:ext>
            </a:extLst>
          </p:cNvPr>
          <p:cNvSpPr/>
          <p:nvPr/>
        </p:nvSpPr>
        <p:spPr>
          <a:xfrm flipH="1">
            <a:off x="19072944" y="478962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902118-1FBD-EE10-ABB9-A652936ABC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13" name="Google Shape;16795;p90">
              <a:extLst>
                <a:ext uri="{FF2B5EF4-FFF2-40B4-BE49-F238E27FC236}">
                  <a16:creationId xmlns:a16="http://schemas.microsoft.com/office/drawing/2014/main" id="{6042D378-D91C-071C-F5E4-4744B9DBFC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17" name="Google Shape;16797;p90">
                <a:extLst>
                  <a:ext uri="{FF2B5EF4-FFF2-40B4-BE49-F238E27FC236}">
                    <a16:creationId xmlns:a16="http://schemas.microsoft.com/office/drawing/2014/main" id="{040A8BC7-20C7-E4C3-A253-6D4C359D0B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18" name="Google Shape;16798;p90">
                <a:extLst>
                  <a:ext uri="{FF2B5EF4-FFF2-40B4-BE49-F238E27FC236}">
                    <a16:creationId xmlns:a16="http://schemas.microsoft.com/office/drawing/2014/main" id="{498BB360-869B-D0DF-C636-B45B82D4F69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16" name="Google Shape;18032;p94">
              <a:extLst>
                <a:ext uri="{FF2B5EF4-FFF2-40B4-BE49-F238E27FC236}">
                  <a16:creationId xmlns:a16="http://schemas.microsoft.com/office/drawing/2014/main" id="{8AF11A82-B1C9-C539-1E0B-A3CF6A3911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3DF40068-7E76-296E-E581-6E68B68C1719}"/>
              </a:ext>
            </a:extLst>
          </p:cNvPr>
          <p:cNvSpPr/>
          <p:nvPr/>
        </p:nvSpPr>
        <p:spPr>
          <a:xfrm>
            <a:off x="13688862" y="259538"/>
            <a:ext cx="7955036" cy="1995991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DC14515A-A7C3-7F1A-AB3B-71AEDD9D731D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F6B56C8-AB20-B66A-3D1F-2E76D15C5E89}"/>
              </a:ext>
            </a:extLst>
          </p:cNvPr>
          <p:cNvSpPr txBox="1"/>
          <p:nvPr/>
        </p:nvSpPr>
        <p:spPr>
          <a:xfrm>
            <a:off x="4487882" y="624265"/>
            <a:ext cx="962949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72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6629B1-D775-ED89-5A5F-50D7ED32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8E7E9BEB-6313-C879-687E-00B661C9CDF3}"/>
              </a:ext>
            </a:extLst>
          </p:cNvPr>
          <p:cNvSpPr txBox="1"/>
          <p:nvPr/>
        </p:nvSpPr>
        <p:spPr>
          <a:xfrm>
            <a:off x="4428946" y="1132260"/>
            <a:ext cx="9272040" cy="83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275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HYPOTHESIS &amp; DEVELOPMENT CHOISES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4F228-01B4-EE9A-0A72-599B0AA7F71D}"/>
              </a:ext>
            </a:extLst>
          </p:cNvPr>
          <p:cNvSpPr txBox="1"/>
          <p:nvPr/>
        </p:nvSpPr>
        <p:spPr>
          <a:xfrm>
            <a:off x="1801790" y="4051260"/>
            <a:ext cx="56556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Propose a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FAILURE CATEGORY 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that can be identified and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CLASSIFIED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based on the anomalies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DETECTED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in the data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8480CF-87B5-1FD9-61F9-5A813E889E7A}"/>
              </a:ext>
            </a:extLst>
          </p:cNvPr>
          <p:cNvGrpSpPr/>
          <p:nvPr/>
        </p:nvGrpSpPr>
        <p:grpSpPr>
          <a:xfrm>
            <a:off x="1569225" y="2624833"/>
            <a:ext cx="7065030" cy="1249244"/>
            <a:chOff x="1286660" y="2196864"/>
            <a:chExt cx="7065030" cy="1249244"/>
          </a:xfrm>
        </p:grpSpPr>
        <p:sp>
          <p:nvSpPr>
            <p:cNvPr id="37" name="TextBox 6">
              <a:extLst>
                <a:ext uri="{FF2B5EF4-FFF2-40B4-BE49-F238E27FC236}">
                  <a16:creationId xmlns:a16="http://schemas.microsoft.com/office/drawing/2014/main" id="{B26D82F0-9687-84FB-BE1E-8EB882089847}"/>
                </a:ext>
              </a:extLst>
            </p:cNvPr>
            <p:cNvSpPr txBox="1"/>
            <p:nvPr/>
          </p:nvSpPr>
          <p:spPr>
            <a:xfrm>
              <a:off x="1286660" y="2442243"/>
              <a:ext cx="1416972" cy="10038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603"/>
                </a:lnSpc>
              </a:pPr>
              <a:r>
                <a:rPr lang="en-US" sz="8800" b="1" i="1" noProof="1">
                  <a:solidFill>
                    <a:srgbClr val="C00000"/>
                  </a:solidFill>
                  <a:latin typeface="Heading Now 61-68 Bold Italics"/>
                  <a:ea typeface="Heading Now 61-68 Bold Italics"/>
                  <a:cs typeface="Heading Now 61-68 Bold Italics"/>
                  <a:sym typeface="Heading Now 61-68 Bold Italics"/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FAA312-DF6F-CA18-AA4F-21E2C48AD655}"/>
                </a:ext>
              </a:extLst>
            </p:cNvPr>
            <p:cNvSpPr txBox="1"/>
            <p:nvPr/>
          </p:nvSpPr>
          <p:spPr>
            <a:xfrm>
              <a:off x="2506459" y="2196864"/>
              <a:ext cx="58452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i="1">
                  <a:solidFill>
                    <a:srgbClr val="000000"/>
                  </a:solidFill>
                  <a:latin typeface="Heading Now 61-68 Bold Italics"/>
                </a:rPr>
                <a:t>CLASSIFICATION</a:t>
              </a:r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DF05FD7-D422-B497-F984-E6CB1AD05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693951"/>
              </p:ext>
            </p:extLst>
          </p:nvPr>
        </p:nvGraphicFramePr>
        <p:xfrm>
          <a:off x="7646236" y="2421726"/>
          <a:ext cx="9056312" cy="755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Freeform 20">
            <a:extLst>
              <a:ext uri="{FF2B5EF4-FFF2-40B4-BE49-F238E27FC236}">
                <a16:creationId xmlns:a16="http://schemas.microsoft.com/office/drawing/2014/main" id="{956C460C-0A14-CA5F-B4D3-DF5901A3C6BC}"/>
              </a:ext>
            </a:extLst>
          </p:cNvPr>
          <p:cNvSpPr/>
          <p:nvPr/>
        </p:nvSpPr>
        <p:spPr>
          <a:xfrm>
            <a:off x="-1000518" y="8507977"/>
            <a:ext cx="5999421" cy="150530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F85F5-8237-339D-F020-288875F39735}"/>
              </a:ext>
            </a:extLst>
          </p:cNvPr>
          <p:cNvSpPr txBox="1"/>
          <p:nvPr/>
        </p:nvSpPr>
        <p:spPr>
          <a:xfrm>
            <a:off x="2740964" y="6647606"/>
            <a:ext cx="19801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different anomalies</a:t>
            </a:r>
            <a:endParaRPr lang="en-US" sz="2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5BB23-14F1-7AF5-E666-26182E119889}"/>
              </a:ext>
            </a:extLst>
          </p:cNvPr>
          <p:cNvSpPr txBox="1"/>
          <p:nvPr/>
        </p:nvSpPr>
        <p:spPr>
          <a:xfrm>
            <a:off x="1485591" y="6511837"/>
            <a:ext cx="14519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45</a:t>
            </a:r>
            <a:endParaRPr lang="en-US" sz="7000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666D0A-E65C-34B8-8751-C870573EF96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721089" y="7078493"/>
            <a:ext cx="53031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8A659E-3736-2152-2279-B472E08233A0}"/>
              </a:ext>
            </a:extLst>
          </p:cNvPr>
          <p:cNvSpPr txBox="1"/>
          <p:nvPr/>
        </p:nvSpPr>
        <p:spPr>
          <a:xfrm>
            <a:off x="5903893" y="6646871"/>
            <a:ext cx="15535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failure groups</a:t>
            </a:r>
            <a:endParaRPr lang="en-US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1FAFF9-EB34-118E-FAB3-387E90E43CAE}"/>
              </a:ext>
            </a:extLst>
          </p:cNvPr>
          <p:cNvSpPr txBox="1"/>
          <p:nvPr/>
        </p:nvSpPr>
        <p:spPr>
          <a:xfrm>
            <a:off x="5347021" y="6492983"/>
            <a:ext cx="6180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8</a:t>
            </a:r>
            <a:endParaRPr lang="en-US" sz="7000">
              <a:solidFill>
                <a:srgbClr val="C00000"/>
              </a:solidFill>
            </a:endParaRPr>
          </a:p>
        </p:txBody>
      </p:sp>
      <p:sp>
        <p:nvSpPr>
          <p:cNvPr id="45" name="Freeform 27">
            <a:extLst>
              <a:ext uri="{FF2B5EF4-FFF2-40B4-BE49-F238E27FC236}">
                <a16:creationId xmlns:a16="http://schemas.microsoft.com/office/drawing/2014/main" id="{3E16A790-7D7C-228C-CCE8-CA41C22623B6}"/>
              </a:ext>
            </a:extLst>
          </p:cNvPr>
          <p:cNvSpPr/>
          <p:nvPr/>
        </p:nvSpPr>
        <p:spPr>
          <a:xfrm flipH="1">
            <a:off x="-6614393" y="2723863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6" name="Freeform 20">
            <a:extLst>
              <a:ext uri="{FF2B5EF4-FFF2-40B4-BE49-F238E27FC236}">
                <a16:creationId xmlns:a16="http://schemas.microsoft.com/office/drawing/2014/main" id="{3863A3CD-D6A4-3940-0ED4-FAA7264053A3}"/>
              </a:ext>
            </a:extLst>
          </p:cNvPr>
          <p:cNvSpPr/>
          <p:nvPr/>
        </p:nvSpPr>
        <p:spPr>
          <a:xfrm>
            <a:off x="19072944" y="8288840"/>
            <a:ext cx="7137109" cy="17907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82098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3229B9-0B95-35AB-6882-3BF2595F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F1BE0-5522-872C-CBD8-45FF058D6EF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13" name="Google Shape;16795;p90">
              <a:extLst>
                <a:ext uri="{FF2B5EF4-FFF2-40B4-BE49-F238E27FC236}">
                  <a16:creationId xmlns:a16="http://schemas.microsoft.com/office/drawing/2014/main" id="{59001002-E7B1-A64F-3FAA-57C41E498A9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17" name="Google Shape;16797;p90">
                <a:extLst>
                  <a:ext uri="{FF2B5EF4-FFF2-40B4-BE49-F238E27FC236}">
                    <a16:creationId xmlns:a16="http://schemas.microsoft.com/office/drawing/2014/main" id="{E199A7D3-DD08-16DE-54EC-6245FDC741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18" name="Google Shape;16798;p90">
                <a:extLst>
                  <a:ext uri="{FF2B5EF4-FFF2-40B4-BE49-F238E27FC236}">
                    <a16:creationId xmlns:a16="http://schemas.microsoft.com/office/drawing/2014/main" id="{36135A8B-F298-0460-4847-CF11E2468A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16" name="Google Shape;18032;p94">
              <a:extLst>
                <a:ext uri="{FF2B5EF4-FFF2-40B4-BE49-F238E27FC236}">
                  <a16:creationId xmlns:a16="http://schemas.microsoft.com/office/drawing/2014/main" id="{31A281FC-E404-817F-6A5D-092810F929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>
                <a:hlinkClick r:id="rId3" tooltip="neural network icon"/>
              </a:endParaRPr>
            </a:p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7CA3FB66-691A-4F80-398A-5806301CDDB3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548AF7-BEF5-2628-3356-F8C13EC2A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4C117E-BE22-A37A-CC29-8E25CFC94184}"/>
              </a:ext>
            </a:extLst>
          </p:cNvPr>
          <p:cNvSpPr txBox="1"/>
          <p:nvPr/>
        </p:nvSpPr>
        <p:spPr>
          <a:xfrm>
            <a:off x="2414425" y="2539846"/>
            <a:ext cx="4839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>
                <a:solidFill>
                  <a:srgbClr val="000000"/>
                </a:solidFill>
                <a:latin typeface="Heading Now 61-68 Bold Italics"/>
              </a:rPr>
              <a:t>RANDOM FOREST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B199A-B2BC-8633-D698-018AF94F0325}"/>
              </a:ext>
            </a:extLst>
          </p:cNvPr>
          <p:cNvSpPr txBox="1"/>
          <p:nvPr/>
        </p:nvSpPr>
        <p:spPr>
          <a:xfrm>
            <a:off x="9842013" y="2539846"/>
            <a:ext cx="71371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1">
                <a:solidFill>
                  <a:srgbClr val="000000"/>
                </a:solidFill>
                <a:latin typeface="Heading Now 61-68 Bold Italics"/>
              </a:rPr>
              <a:t>SVM and NEURAL NETWORK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B606FDE5-E45B-397F-17FD-BD497484ABA7}"/>
              </a:ext>
            </a:extLst>
          </p:cNvPr>
          <p:cNvSpPr txBox="1"/>
          <p:nvPr/>
        </p:nvSpPr>
        <p:spPr>
          <a:xfrm>
            <a:off x="3842780" y="624265"/>
            <a:ext cx="109197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72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CLASSIFICATION MODEL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9A378E5-0E93-6118-5383-B295AE68615E}"/>
              </a:ext>
            </a:extLst>
          </p:cNvPr>
          <p:cNvSpPr txBox="1"/>
          <p:nvPr/>
        </p:nvSpPr>
        <p:spPr>
          <a:xfrm>
            <a:off x="4428946" y="1132260"/>
            <a:ext cx="9272040" cy="83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275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HYPOTHESIS &amp; DEVELOPMENT CHOISES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5D36AD0-B23E-DAF0-3736-1F8C18D92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1184"/>
          <a:stretch/>
        </p:blipFill>
        <p:spPr>
          <a:xfrm>
            <a:off x="3469261" y="3167540"/>
            <a:ext cx="2729554" cy="272500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18E3CFA-F249-B79D-97CB-F82073A27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8094"/>
          <a:stretch/>
        </p:blipFill>
        <p:spPr>
          <a:xfrm>
            <a:off x="10124984" y="3502436"/>
            <a:ext cx="2007386" cy="20552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30C0659-D995-E61E-5008-4FC9359249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9358"/>
          <a:stretch/>
        </p:blipFill>
        <p:spPr>
          <a:xfrm>
            <a:off x="14112258" y="3458843"/>
            <a:ext cx="2474957" cy="2142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481013-2857-2AF6-7C17-59AA22DD162C}"/>
              </a:ext>
            </a:extLst>
          </p:cNvPr>
          <p:cNvSpPr txBox="1"/>
          <p:nvPr/>
        </p:nvSpPr>
        <p:spPr>
          <a:xfrm>
            <a:off x="2339732" y="5985333"/>
            <a:ext cx="645823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PROS:</a:t>
            </a:r>
            <a:endParaRPr lang="en-US" sz="2500">
              <a:latin typeface="Poppins" pitchFamily="2" charset="77"/>
              <a:cs typeface="Poppins" pitchFamily="2" charset="7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EASY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to implement</a:t>
            </a:r>
            <a:endParaRPr lang="en-US" sz="2500">
              <a:latin typeface="Poppins" pitchFamily="2" charset="77"/>
              <a:cs typeface="Poppins" pitchFamily="2" charset="7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INTERPRETABLE</a:t>
            </a:r>
            <a:endParaRPr lang="en-US" sz="2500">
              <a:solidFill>
                <a:srgbClr val="C00000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Can be used as a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BASELINE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500" b="1">
              <a:latin typeface="Poppins" pitchFamily="2" charset="77"/>
              <a:cs typeface="Poppins" pitchFamily="2" charset="77"/>
            </a:endParaRPr>
          </a:p>
          <a:p>
            <a:pPr>
              <a:buClr>
                <a:schemeClr val="tx1"/>
              </a:buClr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CONS:</a:t>
            </a:r>
            <a:endParaRPr lang="en-US" sz="2500">
              <a:latin typeface="Poppins" pitchFamily="2" charset="77"/>
              <a:cs typeface="Poppins" pitchFamily="2" charset="77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LIMITED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for sequential data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LOW PERFORMANCE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IGNORES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feature intercorrelations</a:t>
            </a:r>
            <a:endParaRPr lang="en-US" sz="2500" b="1">
              <a:solidFill>
                <a:srgbClr val="C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84FC4-2239-8454-6C1D-709D88237F63}"/>
              </a:ext>
            </a:extLst>
          </p:cNvPr>
          <p:cNvSpPr txBox="1"/>
          <p:nvPr/>
        </p:nvSpPr>
        <p:spPr>
          <a:xfrm>
            <a:off x="9842013" y="5969744"/>
            <a:ext cx="713710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Powerful for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COMPLEX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Adaptable to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HIGH-DIMENSIONAL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Considers feature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>
              <a:solidFill>
                <a:srgbClr val="C00000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500" b="1">
                <a:latin typeface="Poppins" pitchFamily="2" charset="77"/>
                <a:cs typeface="Poppins" pitchFamily="2" charset="77"/>
              </a:rPr>
              <a:t>CONS: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Computationally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LESS INTERPRETABLE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DIFFICULT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to tune</a:t>
            </a:r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5EDF6784-258C-D51A-BCB7-27D5C4AF9307}"/>
              </a:ext>
            </a:extLst>
          </p:cNvPr>
          <p:cNvSpPr/>
          <p:nvPr/>
        </p:nvSpPr>
        <p:spPr>
          <a:xfrm>
            <a:off x="-6280302" y="8507977"/>
            <a:ext cx="5999421" cy="150530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F1E003E9-96AF-9F7C-56D9-31F7B0C0DFF8}"/>
              </a:ext>
            </a:extLst>
          </p:cNvPr>
          <p:cNvSpPr/>
          <p:nvPr/>
        </p:nvSpPr>
        <p:spPr>
          <a:xfrm>
            <a:off x="18972373" y="259538"/>
            <a:ext cx="7955036" cy="1995991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5" name="Freeform 27">
            <a:extLst>
              <a:ext uri="{FF2B5EF4-FFF2-40B4-BE49-F238E27FC236}">
                <a16:creationId xmlns:a16="http://schemas.microsoft.com/office/drawing/2014/main" id="{1D414527-3D5D-829F-29D9-12A41DE8B859}"/>
              </a:ext>
            </a:extLst>
          </p:cNvPr>
          <p:cNvSpPr/>
          <p:nvPr/>
        </p:nvSpPr>
        <p:spPr>
          <a:xfrm flipH="1">
            <a:off x="-3352503" y="2723863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4">
              <a:alphaModFix amt="2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8" name="Freeform 20">
            <a:extLst>
              <a:ext uri="{FF2B5EF4-FFF2-40B4-BE49-F238E27FC236}">
                <a16:creationId xmlns:a16="http://schemas.microsoft.com/office/drawing/2014/main" id="{965B9B90-892A-A73C-B94D-E3F7AFE6E887}"/>
              </a:ext>
            </a:extLst>
          </p:cNvPr>
          <p:cNvSpPr/>
          <p:nvPr/>
        </p:nvSpPr>
        <p:spPr>
          <a:xfrm>
            <a:off x="13590339" y="8288840"/>
            <a:ext cx="7137109" cy="17907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EEBAA067-0BE5-44F3-671B-AE9BFC0A0367}"/>
              </a:ext>
            </a:extLst>
          </p:cNvPr>
          <p:cNvSpPr/>
          <p:nvPr/>
        </p:nvSpPr>
        <p:spPr>
          <a:xfrm>
            <a:off x="-10753183" y="4345732"/>
            <a:ext cx="427701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684F5E30-D82C-0594-898B-D39E44E8F82D}"/>
              </a:ext>
            </a:extLst>
          </p:cNvPr>
          <p:cNvSpPr/>
          <p:nvPr/>
        </p:nvSpPr>
        <p:spPr>
          <a:xfrm>
            <a:off x="-15092708" y="4345732"/>
            <a:ext cx="427701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Graphic 31" descr="Stopwatch with solid fill">
            <a:extLst>
              <a:ext uri="{FF2B5EF4-FFF2-40B4-BE49-F238E27FC236}">
                <a16:creationId xmlns:a16="http://schemas.microsoft.com/office/drawing/2014/main" id="{49C4AECA-9B3F-440F-BEFC-658C1BC238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3486021" y="4570971"/>
            <a:ext cx="1080000" cy="1080000"/>
          </a:xfrm>
          <a:prstGeom prst="rect">
            <a:avLst/>
          </a:prstGeom>
        </p:spPr>
      </p:pic>
      <p:sp>
        <p:nvSpPr>
          <p:cNvPr id="34" name="TextBox 22">
            <a:extLst>
              <a:ext uri="{FF2B5EF4-FFF2-40B4-BE49-F238E27FC236}">
                <a16:creationId xmlns:a16="http://schemas.microsoft.com/office/drawing/2014/main" id="{C8ADDCEC-E580-C2F0-AB88-0A78AB8BE010}"/>
              </a:ext>
            </a:extLst>
          </p:cNvPr>
          <p:cNvSpPr txBox="1"/>
          <p:nvPr/>
        </p:nvSpPr>
        <p:spPr>
          <a:xfrm>
            <a:off x="-14317622" y="5944064"/>
            <a:ext cx="2743198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LAP SIMULATION</a:t>
            </a: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8F6026FA-F25C-571A-D401-1678D4F4049B}"/>
              </a:ext>
            </a:extLst>
          </p:cNvPr>
          <p:cNvSpPr/>
          <p:nvPr/>
        </p:nvSpPr>
        <p:spPr>
          <a:xfrm>
            <a:off x="-19370240" y="4345732"/>
            <a:ext cx="427701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63846F-3839-3AE9-C0D6-CF6D11301357}"/>
              </a:ext>
            </a:extLst>
          </p:cNvPr>
          <p:cNvGrpSpPr/>
          <p:nvPr/>
        </p:nvGrpSpPr>
        <p:grpSpPr>
          <a:xfrm>
            <a:off x="-17767165" y="4571425"/>
            <a:ext cx="1088269" cy="1079095"/>
            <a:chOff x="-2989548" y="4899913"/>
            <a:chExt cx="1556738" cy="1543615"/>
          </a:xfrm>
        </p:grpSpPr>
        <p:grpSp>
          <p:nvGrpSpPr>
            <p:cNvPr id="37" name="Google Shape;16795;p90">
              <a:extLst>
                <a:ext uri="{FF2B5EF4-FFF2-40B4-BE49-F238E27FC236}">
                  <a16:creationId xmlns:a16="http://schemas.microsoft.com/office/drawing/2014/main" id="{1B8DDB04-5FB1-6408-729B-0ED1056F40C1}"/>
                </a:ext>
              </a:extLst>
            </p:cNvPr>
            <p:cNvGrpSpPr/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solidFill>
              <a:schemeClr val="bg1"/>
            </a:solidFill>
          </p:grpSpPr>
          <p:sp>
            <p:nvSpPr>
              <p:cNvPr id="39" name="Google Shape;16797;p90">
                <a:extLst>
                  <a:ext uri="{FF2B5EF4-FFF2-40B4-BE49-F238E27FC236}">
                    <a16:creationId xmlns:a16="http://schemas.microsoft.com/office/drawing/2014/main" id="{E33E62F7-9095-36CA-6862-EF882E31D91F}"/>
                  </a:ext>
                </a:extLst>
              </p:cNvPr>
              <p:cNvSpPr/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40" name="Google Shape;16798;p90">
                <a:extLst>
                  <a:ext uri="{FF2B5EF4-FFF2-40B4-BE49-F238E27FC236}">
                    <a16:creationId xmlns:a16="http://schemas.microsoft.com/office/drawing/2014/main" id="{18871C34-5AF8-5DDA-E12E-618F282CE1B6}"/>
                  </a:ext>
                </a:extLst>
              </p:cNvPr>
              <p:cNvSpPr/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38" name="Google Shape;18032;p94">
              <a:extLst>
                <a:ext uri="{FF2B5EF4-FFF2-40B4-BE49-F238E27FC236}">
                  <a16:creationId xmlns:a16="http://schemas.microsoft.com/office/drawing/2014/main" id="{C57B0046-722B-4C26-DC81-8288A116EE86}"/>
                </a:ext>
              </a:extLst>
            </p:cNvPr>
            <p:cNvSpPr/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41" name="TextBox 26">
            <a:extLst>
              <a:ext uri="{FF2B5EF4-FFF2-40B4-BE49-F238E27FC236}">
                <a16:creationId xmlns:a16="http://schemas.microsoft.com/office/drawing/2014/main" id="{F88F91AE-5F5D-D1EB-FD57-032690B06EEC}"/>
              </a:ext>
            </a:extLst>
          </p:cNvPr>
          <p:cNvSpPr txBox="1"/>
          <p:nvPr/>
        </p:nvSpPr>
        <p:spPr>
          <a:xfrm>
            <a:off x="-18670833" y="5944064"/>
            <a:ext cx="2895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ANOMALY DETECTION</a:t>
            </a:r>
          </a:p>
        </p:txBody>
      </p:sp>
      <p:sp>
        <p:nvSpPr>
          <p:cNvPr id="42" name="Google Shape;17378;p92">
            <a:extLst>
              <a:ext uri="{FF2B5EF4-FFF2-40B4-BE49-F238E27FC236}">
                <a16:creationId xmlns:a16="http://schemas.microsoft.com/office/drawing/2014/main" id="{6A346708-538B-A267-FCF9-6619685F08F1}"/>
              </a:ext>
            </a:extLst>
          </p:cNvPr>
          <p:cNvSpPr>
            <a:spLocks noChangeAspect="1"/>
          </p:cNvSpPr>
          <p:nvPr/>
        </p:nvSpPr>
        <p:spPr>
          <a:xfrm>
            <a:off x="-9140093" y="4571475"/>
            <a:ext cx="1087736" cy="1078992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600" noProof="1"/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6B30A6FC-3E8E-7993-5579-EC92356A292F}"/>
              </a:ext>
            </a:extLst>
          </p:cNvPr>
          <p:cNvSpPr txBox="1"/>
          <p:nvPr/>
        </p:nvSpPr>
        <p:spPr>
          <a:xfrm>
            <a:off x="-9906657" y="5944064"/>
            <a:ext cx="258558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TELEMETRY COMPARISON</a:t>
            </a:r>
          </a:p>
        </p:txBody>
      </p:sp>
      <p:sp>
        <p:nvSpPr>
          <p:cNvPr id="44" name="Freeform 13">
            <a:extLst>
              <a:ext uri="{FF2B5EF4-FFF2-40B4-BE49-F238E27FC236}">
                <a16:creationId xmlns:a16="http://schemas.microsoft.com/office/drawing/2014/main" id="{F17F5442-0BBA-83AC-E7AE-112464F612D7}"/>
              </a:ext>
            </a:extLst>
          </p:cNvPr>
          <p:cNvSpPr/>
          <p:nvPr/>
        </p:nvSpPr>
        <p:spPr>
          <a:xfrm flipH="1">
            <a:off x="-7600623" y="7887701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5" name="Freeform 27">
            <a:extLst>
              <a:ext uri="{FF2B5EF4-FFF2-40B4-BE49-F238E27FC236}">
                <a16:creationId xmlns:a16="http://schemas.microsoft.com/office/drawing/2014/main" id="{B7A8C4AD-A8C5-CC1E-EE38-EDAA5BB494CB}"/>
              </a:ext>
            </a:extLst>
          </p:cNvPr>
          <p:cNvSpPr/>
          <p:nvPr/>
        </p:nvSpPr>
        <p:spPr>
          <a:xfrm>
            <a:off x="18665999" y="1313124"/>
            <a:ext cx="8741967" cy="219343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4">
              <a:alphaModFix amt="2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91554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4" grpId="0"/>
      <p:bldP spid="35" grpId="0" animBg="1"/>
      <p:bldP spid="41" grpId="0"/>
      <p:bldP spid="42" grpId="0" animBg="1"/>
      <p:bldP spid="43" grpId="0"/>
      <p:bldP spid="44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4567096" y="1692768"/>
            <a:ext cx="915380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MODULES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4ED733A4-B67B-6476-0204-CDBFE06BE24B}"/>
              </a:ext>
            </a:extLst>
          </p:cNvPr>
          <p:cNvSpPr/>
          <p:nvPr/>
        </p:nvSpPr>
        <p:spPr>
          <a:xfrm>
            <a:off x="11109290" y="4345732"/>
            <a:ext cx="427701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A09A888-158D-89A9-C7E5-DAF6B3F92920}"/>
              </a:ext>
            </a:extLst>
          </p:cNvPr>
          <p:cNvSpPr/>
          <p:nvPr/>
        </p:nvSpPr>
        <p:spPr>
          <a:xfrm>
            <a:off x="6769765" y="4345732"/>
            <a:ext cx="427701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5455EF08-469A-9B71-63D1-9D3452A0B316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A0764B1C-663A-EBDA-8E06-C443CB97E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6452" y="4570971"/>
            <a:ext cx="1080000" cy="1080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544851" y="5944064"/>
            <a:ext cx="2743198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LAP SIMULATION</a:t>
            </a: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10176146-8AF3-97B1-8537-441437C8205B}"/>
              </a:ext>
            </a:extLst>
          </p:cNvPr>
          <p:cNvSpPr/>
          <p:nvPr/>
        </p:nvSpPr>
        <p:spPr>
          <a:xfrm>
            <a:off x="2492233" y="4345732"/>
            <a:ext cx="427701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87B319-7E2A-4A12-65B6-A9127FF2AA6E}"/>
              </a:ext>
            </a:extLst>
          </p:cNvPr>
          <p:cNvGrpSpPr/>
          <p:nvPr/>
        </p:nvGrpSpPr>
        <p:grpSpPr>
          <a:xfrm>
            <a:off x="4095308" y="4571425"/>
            <a:ext cx="1088269" cy="1079095"/>
            <a:chOff x="-2989548" y="4899913"/>
            <a:chExt cx="1556738" cy="1543615"/>
          </a:xfrm>
        </p:grpSpPr>
        <p:grpSp>
          <p:nvGrpSpPr>
            <p:cNvPr id="4" name="Google Shape;16795;p90">
              <a:extLst>
                <a:ext uri="{FF2B5EF4-FFF2-40B4-BE49-F238E27FC236}">
                  <a16:creationId xmlns:a16="http://schemas.microsoft.com/office/drawing/2014/main" id="{9166FD68-1BE2-4836-D695-762EFF7CC03D}"/>
                </a:ext>
              </a:extLst>
            </p:cNvPr>
            <p:cNvGrpSpPr/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solidFill>
              <a:schemeClr val="bg1"/>
            </a:solidFill>
          </p:grpSpPr>
          <p:sp>
            <p:nvSpPr>
              <p:cNvPr id="6" name="Google Shape;16797;p90">
                <a:extLst>
                  <a:ext uri="{FF2B5EF4-FFF2-40B4-BE49-F238E27FC236}">
                    <a16:creationId xmlns:a16="http://schemas.microsoft.com/office/drawing/2014/main" id="{48FA52A8-F8ED-7384-3B09-839BC218983D}"/>
                  </a:ext>
                </a:extLst>
              </p:cNvPr>
              <p:cNvSpPr/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7" name="Google Shape;16798;p90">
                <a:extLst>
                  <a:ext uri="{FF2B5EF4-FFF2-40B4-BE49-F238E27FC236}">
                    <a16:creationId xmlns:a16="http://schemas.microsoft.com/office/drawing/2014/main" id="{00E5C265-8681-BB87-F1FC-131E8325ED42}"/>
                  </a:ext>
                </a:extLst>
              </p:cNvPr>
              <p:cNvSpPr/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5" name="Google Shape;18032;p94">
              <a:extLst>
                <a:ext uri="{FF2B5EF4-FFF2-40B4-BE49-F238E27FC236}">
                  <a16:creationId xmlns:a16="http://schemas.microsoft.com/office/drawing/2014/main" id="{0823B7FB-99F5-5BB4-97DC-AFE0FA37FBA8}"/>
                </a:ext>
              </a:extLst>
            </p:cNvPr>
            <p:cNvSpPr/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191640" y="5944064"/>
            <a:ext cx="2895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ANOMALY DETECTION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F369A96-0FD9-6D71-1E95-18B519B1E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59" name="Google Shape;17378;p92">
            <a:extLst>
              <a:ext uri="{FF2B5EF4-FFF2-40B4-BE49-F238E27FC236}">
                <a16:creationId xmlns:a16="http://schemas.microsoft.com/office/drawing/2014/main" id="{FD845BD8-7261-FA12-B06B-220B9EDA9143}"/>
              </a:ext>
            </a:extLst>
          </p:cNvPr>
          <p:cNvSpPr>
            <a:spLocks noChangeAspect="1"/>
          </p:cNvSpPr>
          <p:nvPr/>
        </p:nvSpPr>
        <p:spPr>
          <a:xfrm>
            <a:off x="12722380" y="4571475"/>
            <a:ext cx="1087736" cy="1078992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600" noProof="1"/>
          </a:p>
        </p:txBody>
      </p:sp>
      <p:sp>
        <p:nvSpPr>
          <p:cNvPr id="24" name="TextBox 24"/>
          <p:cNvSpPr txBox="1"/>
          <p:nvPr/>
        </p:nvSpPr>
        <p:spPr>
          <a:xfrm>
            <a:off x="11955816" y="5944064"/>
            <a:ext cx="258558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TELEMETRY COMPARISON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D26CE4B5-AAF7-C4A2-E867-BCD96DBE88ED}"/>
              </a:ext>
            </a:extLst>
          </p:cNvPr>
          <p:cNvSpPr/>
          <p:nvPr/>
        </p:nvSpPr>
        <p:spPr>
          <a:xfrm flipH="1">
            <a:off x="-1469227" y="7887701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1" name="Freeform 27">
            <a:extLst>
              <a:ext uri="{FF2B5EF4-FFF2-40B4-BE49-F238E27FC236}">
                <a16:creationId xmlns:a16="http://schemas.microsoft.com/office/drawing/2014/main" id="{190CA46E-16E9-15C7-192B-968B15C4F35C}"/>
              </a:ext>
            </a:extLst>
          </p:cNvPr>
          <p:cNvSpPr/>
          <p:nvPr/>
        </p:nvSpPr>
        <p:spPr>
          <a:xfrm>
            <a:off x="12618470" y="1313124"/>
            <a:ext cx="8741967" cy="219343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B9AE9A53-5B0E-BF8B-F299-A6167263B694}"/>
              </a:ext>
            </a:extLst>
          </p:cNvPr>
          <p:cNvSpPr/>
          <p:nvPr/>
        </p:nvSpPr>
        <p:spPr>
          <a:xfrm flipH="1">
            <a:off x="-6843848" y="2723863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3" name="Freeform 20">
            <a:extLst>
              <a:ext uri="{FF2B5EF4-FFF2-40B4-BE49-F238E27FC236}">
                <a16:creationId xmlns:a16="http://schemas.microsoft.com/office/drawing/2014/main" id="{07F811DB-F6D7-A3CB-BD55-C44E7D7AC2A7}"/>
              </a:ext>
            </a:extLst>
          </p:cNvPr>
          <p:cNvSpPr/>
          <p:nvPr/>
        </p:nvSpPr>
        <p:spPr>
          <a:xfrm>
            <a:off x="18744231" y="8288840"/>
            <a:ext cx="7137109" cy="17907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91115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4567096" y="1692768"/>
            <a:ext cx="915380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MODULES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4ED733A4-B67B-6476-0204-CDBFE06BE24B}"/>
              </a:ext>
            </a:extLst>
          </p:cNvPr>
          <p:cNvSpPr/>
          <p:nvPr/>
        </p:nvSpPr>
        <p:spPr>
          <a:xfrm>
            <a:off x="6769244" y="4345732"/>
            <a:ext cx="8617057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A09A888-158D-89A9-C7E5-DAF6B3F92920}"/>
              </a:ext>
            </a:extLst>
          </p:cNvPr>
          <p:cNvSpPr/>
          <p:nvPr/>
        </p:nvSpPr>
        <p:spPr>
          <a:xfrm>
            <a:off x="6769765" y="4345732"/>
            <a:ext cx="8616536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5455EF08-469A-9B71-63D1-9D3452A0B316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A0764B1C-663A-EBDA-8E06-C443CB97E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5011" y="4603500"/>
            <a:ext cx="1080000" cy="1080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860809" y="5944064"/>
            <a:ext cx="2743198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LAP SIMULATION</a:t>
            </a: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10176146-8AF3-97B1-8537-441437C8205B}"/>
              </a:ext>
            </a:extLst>
          </p:cNvPr>
          <p:cNvSpPr/>
          <p:nvPr/>
        </p:nvSpPr>
        <p:spPr>
          <a:xfrm>
            <a:off x="2492233" y="4345732"/>
            <a:ext cx="427701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87B319-7E2A-4A12-65B6-A9127FF2AA6E}"/>
              </a:ext>
            </a:extLst>
          </p:cNvPr>
          <p:cNvGrpSpPr/>
          <p:nvPr/>
        </p:nvGrpSpPr>
        <p:grpSpPr>
          <a:xfrm>
            <a:off x="4095308" y="4571425"/>
            <a:ext cx="1088269" cy="1079095"/>
            <a:chOff x="-2989548" y="4899913"/>
            <a:chExt cx="1556738" cy="1543615"/>
          </a:xfrm>
        </p:grpSpPr>
        <p:grpSp>
          <p:nvGrpSpPr>
            <p:cNvPr id="4" name="Google Shape;16795;p90">
              <a:extLst>
                <a:ext uri="{FF2B5EF4-FFF2-40B4-BE49-F238E27FC236}">
                  <a16:creationId xmlns:a16="http://schemas.microsoft.com/office/drawing/2014/main" id="{9166FD68-1BE2-4836-D695-762EFF7CC03D}"/>
                </a:ext>
              </a:extLst>
            </p:cNvPr>
            <p:cNvGrpSpPr/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solidFill>
              <a:schemeClr val="bg1"/>
            </a:solidFill>
          </p:grpSpPr>
          <p:sp>
            <p:nvSpPr>
              <p:cNvPr id="6" name="Google Shape;16797;p90">
                <a:extLst>
                  <a:ext uri="{FF2B5EF4-FFF2-40B4-BE49-F238E27FC236}">
                    <a16:creationId xmlns:a16="http://schemas.microsoft.com/office/drawing/2014/main" id="{48FA52A8-F8ED-7384-3B09-839BC218983D}"/>
                  </a:ext>
                </a:extLst>
              </p:cNvPr>
              <p:cNvSpPr/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7" name="Google Shape;16798;p90">
                <a:extLst>
                  <a:ext uri="{FF2B5EF4-FFF2-40B4-BE49-F238E27FC236}">
                    <a16:creationId xmlns:a16="http://schemas.microsoft.com/office/drawing/2014/main" id="{00E5C265-8681-BB87-F1FC-131E8325ED42}"/>
                  </a:ext>
                </a:extLst>
              </p:cNvPr>
              <p:cNvSpPr/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5" name="Google Shape;18032;p94">
              <a:extLst>
                <a:ext uri="{FF2B5EF4-FFF2-40B4-BE49-F238E27FC236}">
                  <a16:creationId xmlns:a16="http://schemas.microsoft.com/office/drawing/2014/main" id="{0823B7FB-99F5-5BB4-97DC-AFE0FA37FBA8}"/>
                </a:ext>
              </a:extLst>
            </p:cNvPr>
            <p:cNvSpPr/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191640" y="5944064"/>
            <a:ext cx="2895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ANOMALY DETECTION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F369A96-0FD9-6D71-1E95-18B519B1E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59" name="Google Shape;17378;p92">
            <a:extLst>
              <a:ext uri="{FF2B5EF4-FFF2-40B4-BE49-F238E27FC236}">
                <a16:creationId xmlns:a16="http://schemas.microsoft.com/office/drawing/2014/main" id="{FD845BD8-7261-FA12-B06B-220B9EDA9143}"/>
              </a:ext>
            </a:extLst>
          </p:cNvPr>
          <p:cNvSpPr>
            <a:spLocks noChangeAspect="1"/>
          </p:cNvSpPr>
          <p:nvPr/>
        </p:nvSpPr>
        <p:spPr>
          <a:xfrm>
            <a:off x="11240918" y="4618426"/>
            <a:ext cx="1087736" cy="1078992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600" noProof="1"/>
          </a:p>
        </p:txBody>
      </p:sp>
      <p:sp>
        <p:nvSpPr>
          <p:cNvPr id="24" name="TextBox 24"/>
          <p:cNvSpPr txBox="1"/>
          <p:nvPr/>
        </p:nvSpPr>
        <p:spPr>
          <a:xfrm>
            <a:off x="11603772" y="5944064"/>
            <a:ext cx="258558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TELEMETRY COMPARISON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C6AD91C7-898F-30D9-7F14-B06577EE8CC7}"/>
              </a:ext>
            </a:extLst>
          </p:cNvPr>
          <p:cNvSpPr txBox="1"/>
          <p:nvPr/>
        </p:nvSpPr>
        <p:spPr>
          <a:xfrm>
            <a:off x="10316466" y="5989499"/>
            <a:ext cx="145691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&amp;</a:t>
            </a: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565A5FD1-9448-FDBD-221D-4996EEA4594C}"/>
              </a:ext>
            </a:extLst>
          </p:cNvPr>
          <p:cNvSpPr/>
          <p:nvPr/>
        </p:nvSpPr>
        <p:spPr>
          <a:xfrm flipH="1">
            <a:off x="-1469227" y="7887701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27">
            <a:extLst>
              <a:ext uri="{FF2B5EF4-FFF2-40B4-BE49-F238E27FC236}">
                <a16:creationId xmlns:a16="http://schemas.microsoft.com/office/drawing/2014/main" id="{84DF8896-5FE9-BD19-8D5C-25CD3861F864}"/>
              </a:ext>
            </a:extLst>
          </p:cNvPr>
          <p:cNvSpPr/>
          <p:nvPr/>
        </p:nvSpPr>
        <p:spPr>
          <a:xfrm>
            <a:off x="12618470" y="1313124"/>
            <a:ext cx="8741967" cy="219343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577AE8F2-FF10-8732-31A6-478B02F8DA2F}"/>
              </a:ext>
            </a:extLst>
          </p:cNvPr>
          <p:cNvSpPr/>
          <p:nvPr/>
        </p:nvSpPr>
        <p:spPr>
          <a:xfrm>
            <a:off x="-7095926" y="2679929"/>
            <a:ext cx="6474845" cy="1624597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1" name="Freeform 27">
            <a:extLst>
              <a:ext uri="{FF2B5EF4-FFF2-40B4-BE49-F238E27FC236}">
                <a16:creationId xmlns:a16="http://schemas.microsoft.com/office/drawing/2014/main" id="{DB6A2EFB-9EA1-7B88-254E-545ED3CD7EB5}"/>
              </a:ext>
            </a:extLst>
          </p:cNvPr>
          <p:cNvSpPr/>
          <p:nvPr/>
        </p:nvSpPr>
        <p:spPr>
          <a:xfrm flipH="1">
            <a:off x="18288000" y="8413585"/>
            <a:ext cx="5972145" cy="14984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23" name="Picture 22" descr="A person touching a computer screen&#10;&#10;Description automatically generated">
            <a:extLst>
              <a:ext uri="{FF2B5EF4-FFF2-40B4-BE49-F238E27FC236}">
                <a16:creationId xmlns:a16="http://schemas.microsoft.com/office/drawing/2014/main" id="{164F1D86-D37C-BC67-06F8-72949F299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63312" y="0"/>
            <a:ext cx="13772773" cy="10287000"/>
          </a:xfrm>
          <a:prstGeom prst="parallelogram">
            <a:avLst>
              <a:gd name="adj" fmla="val 21357"/>
            </a:avLst>
          </a:prstGeom>
        </p:spPr>
      </p:pic>
    </p:spTree>
    <p:extLst>
      <p:ext uri="{BB962C8B-B14F-4D97-AF65-F5344CB8AC3E}">
        <p14:creationId xmlns:p14="http://schemas.microsoft.com/office/powerpoint/2010/main" val="2779697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E048-E691-C05B-D0C0-4A709E001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3">
            <a:extLst>
              <a:ext uri="{FF2B5EF4-FFF2-40B4-BE49-F238E27FC236}">
                <a16:creationId xmlns:a16="http://schemas.microsoft.com/office/drawing/2014/main" id="{14FBA2DE-0CBA-CB23-A96A-C58188D641EE}"/>
              </a:ext>
            </a:extLst>
          </p:cNvPr>
          <p:cNvSpPr/>
          <p:nvPr/>
        </p:nvSpPr>
        <p:spPr>
          <a:xfrm flipH="1">
            <a:off x="-7381862" y="7887701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FB878FE2-6F4D-41CE-0D96-BCFC578A9617}"/>
              </a:ext>
            </a:extLst>
          </p:cNvPr>
          <p:cNvSpPr/>
          <p:nvPr/>
        </p:nvSpPr>
        <p:spPr>
          <a:xfrm>
            <a:off x="18288000" y="1313124"/>
            <a:ext cx="8741967" cy="219343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58207AB0-7E60-2A2D-5BE7-BE5345558B98}"/>
              </a:ext>
            </a:extLst>
          </p:cNvPr>
          <p:cNvSpPr/>
          <p:nvPr/>
        </p:nvSpPr>
        <p:spPr>
          <a:xfrm>
            <a:off x="22351876" y="7566969"/>
            <a:ext cx="4315893" cy="1309254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A0995AD1-FDD4-8F15-A9D4-B7AAE4F4D20B}"/>
              </a:ext>
            </a:extLst>
          </p:cNvPr>
          <p:cNvSpPr/>
          <p:nvPr/>
        </p:nvSpPr>
        <p:spPr>
          <a:xfrm flipH="1">
            <a:off x="-4694894" y="1762051"/>
            <a:ext cx="4068753" cy="102088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5" name="Google Shape;17378;p92">
            <a:extLst>
              <a:ext uri="{FF2B5EF4-FFF2-40B4-BE49-F238E27FC236}">
                <a16:creationId xmlns:a16="http://schemas.microsoft.com/office/drawing/2014/main" id="{77836980-1D44-7D13-2380-6AE1D8F60254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549400" y="4914053"/>
            <a:ext cx="4958218" cy="4918360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C00000">
              <a:alpha val="300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600" noProof="1"/>
          </a:p>
        </p:txBody>
      </p:sp>
      <p:pic>
        <p:nvPicPr>
          <p:cNvPr id="2" name="Graphic 1" descr="Stopwatch with solid fill">
            <a:extLst>
              <a:ext uri="{FF2B5EF4-FFF2-40B4-BE49-F238E27FC236}">
                <a16:creationId xmlns:a16="http://schemas.microsoft.com/office/drawing/2014/main" id="{83B844F9-036C-A7CA-597C-7C889DE004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9582" y="-152522"/>
            <a:ext cx="7030471" cy="7030471"/>
          </a:xfrm>
          <a:prstGeom prst="rect">
            <a:avLst/>
          </a:prstGeom>
        </p:spPr>
      </p:pic>
      <p:sp>
        <p:nvSpPr>
          <p:cNvPr id="27" name="TextBox 67">
            <a:extLst>
              <a:ext uri="{FF2B5EF4-FFF2-40B4-BE49-F238E27FC236}">
                <a16:creationId xmlns:a16="http://schemas.microsoft.com/office/drawing/2014/main" id="{EC993431-F7DB-E9D3-A373-8EE285DE8265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8A498E-605C-8322-F695-42A3F02BE57C}"/>
              </a:ext>
            </a:extLst>
          </p:cNvPr>
          <p:cNvSpPr txBox="1"/>
          <p:nvPr/>
        </p:nvSpPr>
        <p:spPr>
          <a:xfrm>
            <a:off x="3028509" y="287240"/>
            <a:ext cx="6615823" cy="886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LAP SIMULATION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593B99D8-A4FC-2F48-BAED-4DE0E85C20DA}"/>
              </a:ext>
            </a:extLst>
          </p:cNvPr>
          <p:cNvSpPr/>
          <p:nvPr/>
        </p:nvSpPr>
        <p:spPr>
          <a:xfrm>
            <a:off x="-2634763" y="2679929"/>
            <a:ext cx="6474845" cy="1624597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5FD3227-C0DE-DE04-C4CD-4274EAFC66F7}"/>
              </a:ext>
            </a:extLst>
          </p:cNvPr>
          <p:cNvSpPr/>
          <p:nvPr/>
        </p:nvSpPr>
        <p:spPr>
          <a:xfrm flipH="1">
            <a:off x="6105836" y="8413585"/>
            <a:ext cx="5972145" cy="14984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8F0389F-ADBC-78A8-75A2-25998707FF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CABA84-6165-1863-CF8A-212F82613C17}"/>
              </a:ext>
            </a:extLst>
          </p:cNvPr>
          <p:cNvSpPr txBox="1"/>
          <p:nvPr/>
        </p:nvSpPr>
        <p:spPr>
          <a:xfrm>
            <a:off x="3104709" y="1004443"/>
            <a:ext cx="8943004" cy="886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TELEMETRY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9CD9D-54F7-407E-AC08-014180EC43DB}"/>
              </a:ext>
            </a:extLst>
          </p:cNvPr>
          <p:cNvSpPr txBox="1"/>
          <p:nvPr/>
        </p:nvSpPr>
        <p:spPr>
          <a:xfrm>
            <a:off x="8740642" y="287297"/>
            <a:ext cx="1216508" cy="886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&amp;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83E8716-7F2C-0B2A-163F-7E703B4E0FD8}"/>
              </a:ext>
            </a:extLst>
          </p:cNvPr>
          <p:cNvSpPr txBox="1"/>
          <p:nvPr/>
        </p:nvSpPr>
        <p:spPr>
          <a:xfrm>
            <a:off x="3582399" y="1532840"/>
            <a:ext cx="6815878" cy="83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275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HYPOTHESIS &amp; DEVELOPMENT CHOISES</a:t>
            </a:r>
          </a:p>
        </p:txBody>
      </p:sp>
      <p:pic>
        <p:nvPicPr>
          <p:cNvPr id="4" name="Picture 3" descr="A person touching a computer screen&#10;&#10;Description automatically generated">
            <a:extLst>
              <a:ext uri="{FF2B5EF4-FFF2-40B4-BE49-F238E27FC236}">
                <a16:creationId xmlns:a16="http://schemas.microsoft.com/office/drawing/2014/main" id="{ECCAA8DB-9D16-E20A-7D42-CE8EEC40AD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1731" y="0"/>
            <a:ext cx="13772773" cy="10287000"/>
          </a:xfrm>
          <a:prstGeom prst="parallelogram">
            <a:avLst>
              <a:gd name="adj" fmla="val 21357"/>
            </a:avLst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C69EC091-1DCE-F969-FAB1-18ECEAB562B2}"/>
              </a:ext>
            </a:extLst>
          </p:cNvPr>
          <p:cNvSpPr txBox="1"/>
          <p:nvPr/>
        </p:nvSpPr>
        <p:spPr>
          <a:xfrm>
            <a:off x="3145212" y="4191634"/>
            <a:ext cx="1416972" cy="1103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120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722B1C-766F-7E2E-737E-274CDCEC1AAD}"/>
              </a:ext>
            </a:extLst>
          </p:cNvPr>
          <p:cNvSpPr txBox="1"/>
          <p:nvPr/>
        </p:nvSpPr>
        <p:spPr>
          <a:xfrm>
            <a:off x="4365012" y="3612678"/>
            <a:ext cx="447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i="1">
                <a:solidFill>
                  <a:srgbClr val="000000"/>
                </a:solidFill>
                <a:latin typeface="Heading Now 61-68 Bold Italics"/>
              </a:rPr>
              <a:t>LAP SIMULATION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57F30AC4-EA9E-B7A9-CE0A-7B6166566D89}"/>
              </a:ext>
            </a:extLst>
          </p:cNvPr>
          <p:cNvSpPr txBox="1"/>
          <p:nvPr/>
        </p:nvSpPr>
        <p:spPr>
          <a:xfrm>
            <a:off x="3145212" y="7072374"/>
            <a:ext cx="1416972" cy="1103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120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F6BCD0-299F-9757-D905-78E9179070F3}"/>
              </a:ext>
            </a:extLst>
          </p:cNvPr>
          <p:cNvSpPr txBox="1"/>
          <p:nvPr/>
        </p:nvSpPr>
        <p:spPr>
          <a:xfrm>
            <a:off x="4489686" y="6468976"/>
            <a:ext cx="6101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>
                <a:solidFill>
                  <a:srgbClr val="000000"/>
                </a:solidFill>
                <a:latin typeface="Heading Now 61-68 Bold Italics"/>
              </a:rPr>
              <a:t>TELEMETRY COMPARISON</a:t>
            </a:r>
          </a:p>
        </p:txBody>
      </p:sp>
    </p:spTree>
    <p:extLst>
      <p:ext uri="{BB962C8B-B14F-4D97-AF65-F5344CB8AC3E}">
        <p14:creationId xmlns:p14="http://schemas.microsoft.com/office/powerpoint/2010/main" val="2040123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767A5-ABD6-6BB4-6068-E0D6F3EC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7378;p92">
            <a:extLst>
              <a:ext uri="{FF2B5EF4-FFF2-40B4-BE49-F238E27FC236}">
                <a16:creationId xmlns:a16="http://schemas.microsoft.com/office/drawing/2014/main" id="{08409425-7EFE-EDF2-51E9-31A35C63384D}"/>
              </a:ext>
            </a:extLst>
          </p:cNvPr>
          <p:cNvSpPr/>
          <p:nvPr/>
        </p:nvSpPr>
        <p:spPr>
          <a:xfrm>
            <a:off x="3011754" y="544747"/>
            <a:ext cx="9272040" cy="9197505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C00000">
              <a:alpha val="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600" noProof="1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BAB32BBB-66B7-A8FD-738A-F52D825A34D0}"/>
              </a:ext>
            </a:extLst>
          </p:cNvPr>
          <p:cNvSpPr/>
          <p:nvPr/>
        </p:nvSpPr>
        <p:spPr>
          <a:xfrm>
            <a:off x="14537912" y="7566969"/>
            <a:ext cx="4315893" cy="1309254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128F79FD-0741-5F39-51DF-0240AD52BD67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1CE6920-1F60-DC68-CB4B-5AA5E6537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E17D1268-D929-EE25-40CD-B41AA87E1103}"/>
              </a:ext>
            </a:extLst>
          </p:cNvPr>
          <p:cNvSpPr txBox="1"/>
          <p:nvPr/>
        </p:nvSpPr>
        <p:spPr>
          <a:xfrm>
            <a:off x="1418431" y="3213687"/>
            <a:ext cx="1416972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88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D70542-1BE0-7C4F-1041-725AAE4F7E5D}"/>
              </a:ext>
            </a:extLst>
          </p:cNvPr>
          <p:cNvSpPr txBox="1"/>
          <p:nvPr/>
        </p:nvSpPr>
        <p:spPr>
          <a:xfrm>
            <a:off x="2446979" y="2926104"/>
            <a:ext cx="6043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noProof="1">
                <a:solidFill>
                  <a:srgbClr val="000000"/>
                </a:solidFill>
                <a:latin typeface="Heading Now 61-68 Bold Italics"/>
              </a:rPr>
              <a:t>LAP SIMULATION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8D2EDB-15D2-4BCE-0A18-A24BBABE05FD}"/>
              </a:ext>
            </a:extLst>
          </p:cNvPr>
          <p:cNvSpPr txBox="1"/>
          <p:nvPr/>
        </p:nvSpPr>
        <p:spPr>
          <a:xfrm>
            <a:off x="1883045" y="4204196"/>
            <a:ext cx="71712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Analyzing historical qualifying data to predict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CAR PERFORMANCE</a:t>
            </a:r>
            <a:endParaRPr lang="en-US" sz="25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0D0D165E-F9D9-1D1B-D240-937CF0809073}"/>
              </a:ext>
            </a:extLst>
          </p:cNvPr>
          <p:cNvSpPr txBox="1"/>
          <p:nvPr/>
        </p:nvSpPr>
        <p:spPr>
          <a:xfrm>
            <a:off x="4641912" y="1096451"/>
            <a:ext cx="9272040" cy="83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275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HYPOTHESIS &amp; DEVELOPMENT CHOISES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7C7C9B3-F03F-6DDE-BFBD-EF3BB7322717}"/>
              </a:ext>
            </a:extLst>
          </p:cNvPr>
          <p:cNvSpPr txBox="1"/>
          <p:nvPr/>
        </p:nvSpPr>
        <p:spPr>
          <a:xfrm>
            <a:off x="2662109" y="588456"/>
            <a:ext cx="6615823" cy="886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LAP SIMULATION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6EB68-204F-E4C1-75C0-6C430FE43CD9}"/>
              </a:ext>
            </a:extLst>
          </p:cNvPr>
          <p:cNvSpPr txBox="1"/>
          <p:nvPr/>
        </p:nvSpPr>
        <p:spPr>
          <a:xfrm>
            <a:off x="8765565" y="588456"/>
            <a:ext cx="8943004" cy="886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TELEMETRY COMPARISON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497BF-38FD-ED5B-5F79-6E5B7FB5056B}"/>
              </a:ext>
            </a:extLst>
          </p:cNvPr>
          <p:cNvSpPr txBox="1"/>
          <p:nvPr/>
        </p:nvSpPr>
        <p:spPr>
          <a:xfrm>
            <a:off x="8298042" y="588513"/>
            <a:ext cx="1216508" cy="886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&amp;</a:t>
            </a:r>
          </a:p>
        </p:txBody>
      </p:sp>
      <p:pic>
        <p:nvPicPr>
          <p:cNvPr id="6" name="Graphic 5" descr="Stopwatch with solid fill">
            <a:extLst>
              <a:ext uri="{FF2B5EF4-FFF2-40B4-BE49-F238E27FC236}">
                <a16:creationId xmlns:a16="http://schemas.microsoft.com/office/drawing/2014/main" id="{AD8A3A23-E176-353A-DE46-A66C5FF8D26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0235" y="-412125"/>
            <a:ext cx="11356275" cy="113562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79865B-4DF9-668F-7600-42707D59B78A}"/>
              </a:ext>
            </a:extLst>
          </p:cNvPr>
          <p:cNvGrpSpPr>
            <a:grpSpLocks noChangeAspect="1"/>
          </p:cNvGrpSpPr>
          <p:nvPr/>
        </p:nvGrpSpPr>
        <p:grpSpPr>
          <a:xfrm>
            <a:off x="9797620" y="2384983"/>
            <a:ext cx="7541458" cy="4893732"/>
            <a:chOff x="9797619" y="3249082"/>
            <a:chExt cx="7168169" cy="4651499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D5C722F3-92EC-FB80-631E-93C2C1F6622D}"/>
                </a:ext>
              </a:extLst>
            </p:cNvPr>
            <p:cNvSpPr/>
            <p:nvPr/>
          </p:nvSpPr>
          <p:spPr>
            <a:xfrm flipH="1">
              <a:off x="10436184" y="3710590"/>
              <a:ext cx="6529604" cy="4189991"/>
            </a:xfrm>
            <a:prstGeom prst="parallelogram">
              <a:avLst>
                <a:gd name="adj" fmla="val 1988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1C056AC-119C-D67E-EBAB-A221CE02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" t="361" r="238"/>
            <a:stretch>
              <a:fillRect/>
            </a:stretch>
          </p:blipFill>
          <p:spPr>
            <a:xfrm>
              <a:off x="9797619" y="3249082"/>
              <a:ext cx="6529604" cy="4189991"/>
            </a:xfrm>
            <a:custGeom>
              <a:avLst/>
              <a:gdLst>
                <a:gd name="connsiteX0" fmla="*/ 0 w 6529604"/>
                <a:gd name="connsiteY0" fmla="*/ 0 h 4189991"/>
                <a:gd name="connsiteX1" fmla="*/ 5696299 w 6529604"/>
                <a:gd name="connsiteY1" fmla="*/ 0 h 4189991"/>
                <a:gd name="connsiteX2" fmla="*/ 6529604 w 6529604"/>
                <a:gd name="connsiteY2" fmla="*/ 4189991 h 4189991"/>
                <a:gd name="connsiteX3" fmla="*/ 833305 w 6529604"/>
                <a:gd name="connsiteY3" fmla="*/ 4189991 h 418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9604" h="4189991">
                  <a:moveTo>
                    <a:pt x="0" y="0"/>
                  </a:moveTo>
                  <a:lnTo>
                    <a:pt x="5696299" y="0"/>
                  </a:lnTo>
                  <a:lnTo>
                    <a:pt x="6529604" y="4189991"/>
                  </a:lnTo>
                  <a:lnTo>
                    <a:pt x="833305" y="4189991"/>
                  </a:lnTo>
                  <a:close/>
                </a:path>
              </a:pathLst>
            </a:custGeom>
          </p:spPr>
        </p:pic>
      </p:grpSp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FEF72BDD-1E73-A876-AD14-82C3A7123A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7549" r="7525"/>
          <a:stretch/>
        </p:blipFill>
        <p:spPr>
          <a:xfrm>
            <a:off x="1166145" y="5301070"/>
            <a:ext cx="7427168" cy="4601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812AE8-ACFB-696F-30BB-1334FDCE0405}"/>
              </a:ext>
            </a:extLst>
          </p:cNvPr>
          <p:cNvSpPr txBox="1"/>
          <p:nvPr/>
        </p:nvSpPr>
        <p:spPr>
          <a:xfrm>
            <a:off x="8643598" y="7820722"/>
            <a:ext cx="55016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Greater emphasis on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RECENT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results weighted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EXPONENTIALLY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to capture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CONTEMPORARY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trends.</a:t>
            </a:r>
            <a:endParaRPr lang="en-US" sz="25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45C22ABA-11D9-B39D-FE31-566C85082275}"/>
              </a:ext>
            </a:extLst>
          </p:cNvPr>
          <p:cNvSpPr/>
          <p:nvPr/>
        </p:nvSpPr>
        <p:spPr>
          <a:xfrm>
            <a:off x="-7171051" y="2679929"/>
            <a:ext cx="6474845" cy="1624597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8" name="Freeform 27">
            <a:extLst>
              <a:ext uri="{FF2B5EF4-FFF2-40B4-BE49-F238E27FC236}">
                <a16:creationId xmlns:a16="http://schemas.microsoft.com/office/drawing/2014/main" id="{0B017E0E-98CB-0DA2-AF9D-A6B355A05234}"/>
              </a:ext>
            </a:extLst>
          </p:cNvPr>
          <p:cNvSpPr/>
          <p:nvPr/>
        </p:nvSpPr>
        <p:spPr>
          <a:xfrm flipH="1">
            <a:off x="19296795" y="8413585"/>
            <a:ext cx="5972145" cy="14984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1">
              <a:alphaModFix amt="2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1" name="Freeform 27">
            <a:extLst>
              <a:ext uri="{FF2B5EF4-FFF2-40B4-BE49-F238E27FC236}">
                <a16:creationId xmlns:a16="http://schemas.microsoft.com/office/drawing/2014/main" id="{39AA9EE4-AFC9-897D-CE84-DB9E42665605}"/>
              </a:ext>
            </a:extLst>
          </p:cNvPr>
          <p:cNvSpPr/>
          <p:nvPr/>
        </p:nvSpPr>
        <p:spPr>
          <a:xfrm flipH="1">
            <a:off x="2061241" y="1762051"/>
            <a:ext cx="4068753" cy="102088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1">
              <a:alphaModFix amt="2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8C1E4966-C7DB-2BB3-6D60-B3B1BFF0E404}"/>
              </a:ext>
            </a:extLst>
          </p:cNvPr>
          <p:cNvSpPr/>
          <p:nvPr/>
        </p:nvSpPr>
        <p:spPr>
          <a:xfrm>
            <a:off x="18574644" y="1679859"/>
            <a:ext cx="3352470" cy="88434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D4ED6142-26D4-45BD-7B78-54936FD24736}"/>
              </a:ext>
            </a:extLst>
          </p:cNvPr>
          <p:cNvSpPr/>
          <p:nvPr/>
        </p:nvSpPr>
        <p:spPr>
          <a:xfrm>
            <a:off x="-7983982" y="8254834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74874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9">
            <a:extLst>
              <a:ext uri="{FF2B5EF4-FFF2-40B4-BE49-F238E27FC236}">
                <a16:creationId xmlns:a16="http://schemas.microsoft.com/office/drawing/2014/main" id="{C4C36629-1D03-2B78-4AD0-48433CEAE609}"/>
              </a:ext>
            </a:extLst>
          </p:cNvPr>
          <p:cNvSpPr/>
          <p:nvPr/>
        </p:nvSpPr>
        <p:spPr>
          <a:xfrm flipH="1">
            <a:off x="-4992190" y="541470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19">
            <a:extLst>
              <a:ext uri="{FF2B5EF4-FFF2-40B4-BE49-F238E27FC236}">
                <a16:creationId xmlns:a16="http://schemas.microsoft.com/office/drawing/2014/main" id="{676D7883-2D4B-F8AB-FC1E-9498D0351CDB}"/>
              </a:ext>
            </a:extLst>
          </p:cNvPr>
          <p:cNvSpPr/>
          <p:nvPr/>
        </p:nvSpPr>
        <p:spPr>
          <a:xfrm>
            <a:off x="20987138" y="9088952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17"/>
          <p:cNvSpPr/>
          <p:nvPr/>
        </p:nvSpPr>
        <p:spPr>
          <a:xfrm flipH="1">
            <a:off x="5493814" y="7752836"/>
            <a:ext cx="6115676" cy="1534479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Freeform 3"/>
          <p:cNvSpPr/>
          <p:nvPr/>
        </p:nvSpPr>
        <p:spPr>
          <a:xfrm rot="10800000">
            <a:off x="9822110" y="2311806"/>
            <a:ext cx="6354430" cy="5625288"/>
          </a:xfrm>
          <a:custGeom>
            <a:avLst/>
            <a:gdLst/>
            <a:ahLst/>
            <a:cxnLst/>
            <a:rect l="l" t="t" r="r" b="b"/>
            <a:pathLst>
              <a:path w="428822" h="379617">
                <a:moveTo>
                  <a:pt x="0" y="0"/>
                </a:moveTo>
                <a:lnTo>
                  <a:pt x="225622" y="0"/>
                </a:lnTo>
                <a:lnTo>
                  <a:pt x="428822" y="189808"/>
                </a:lnTo>
                <a:lnTo>
                  <a:pt x="225622" y="379617"/>
                </a:lnTo>
                <a:lnTo>
                  <a:pt x="0" y="379617"/>
                </a:lnTo>
                <a:lnTo>
                  <a:pt x="203200" y="18980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3" name="TextBox 13"/>
          <p:cNvSpPr txBox="1"/>
          <p:nvPr/>
        </p:nvSpPr>
        <p:spPr>
          <a:xfrm>
            <a:off x="1705927" y="3472811"/>
            <a:ext cx="6606082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3"/>
              </a:lnSpc>
            </a:pPr>
            <a:r>
              <a:rPr lang="en-US" sz="7200" b="1" i="1" noProof="1"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OBJECTIVES</a:t>
            </a:r>
            <a:endParaRPr lang="en-US" sz="6912" b="1" i="1" noProof="1"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4B7CF365-0A8C-20E8-D538-0E9DA6350098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BEB0-A96D-F4BC-A82D-F213A8F377D1}"/>
              </a:ext>
            </a:extLst>
          </p:cNvPr>
          <p:cNvSpPr txBox="1"/>
          <p:nvPr/>
        </p:nvSpPr>
        <p:spPr>
          <a:xfrm>
            <a:off x="1637546" y="6545382"/>
            <a:ext cx="886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1">
                <a:solidFill>
                  <a:srgbClr val="C00000"/>
                </a:solidFill>
                <a:latin typeface="Poppins Bold"/>
                <a:cs typeface="Poppins Bold"/>
              </a:rPr>
              <a:t>TIME-SAVING </a:t>
            </a:r>
            <a:r>
              <a:rPr lang="en-US" sz="2000" b="1" noProof="1">
                <a:solidFill>
                  <a:srgbClr val="000000"/>
                </a:solidFill>
                <a:latin typeface="Poppins Bold"/>
                <a:cs typeface="Poppins Bold"/>
              </a:rPr>
              <a:t>support for telemetrists with </a:t>
            </a:r>
            <a:r>
              <a:rPr lang="en-US" sz="2000" b="1" noProof="1">
                <a:solidFill>
                  <a:srgbClr val="C00000"/>
                </a:solidFill>
                <a:latin typeface="Poppins Bold"/>
                <a:cs typeface="Poppins Bold"/>
              </a:rPr>
              <a:t>EFFICIENT</a:t>
            </a:r>
            <a:r>
              <a:rPr lang="en-US" sz="2000" b="1" noProof="1">
                <a:solidFill>
                  <a:srgbClr val="000000"/>
                </a:solidFill>
                <a:latin typeface="Poppins Bold"/>
                <a:cs typeface="Poppins Bold"/>
              </a:rPr>
              <a:t> data analysis</a:t>
            </a:r>
            <a:endParaRPr lang="en-US" sz="2000" b="1" noProof="1">
              <a:solidFill>
                <a:srgbClr val="C00000"/>
              </a:solidFill>
              <a:latin typeface="Poppins Bold"/>
              <a:cs typeface="Poppins Bold"/>
            </a:endParaRPr>
          </a:p>
        </p:txBody>
      </p:sp>
      <p:pic>
        <p:nvPicPr>
          <p:cNvPr id="23" name="Picture 22" descr="A race car on a track&#10;&#10;Description automatically generated">
            <a:extLst>
              <a:ext uri="{FF2B5EF4-FFF2-40B4-BE49-F238E27FC236}">
                <a16:creationId xmlns:a16="http://schemas.microsoft.com/office/drawing/2014/main" id="{5C1D8F53-F28C-6E18-B9AE-4FCD28623E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" r="25289" b="1"/>
          <a:stretch/>
        </p:blipFill>
        <p:spPr>
          <a:xfrm flipH="1">
            <a:off x="10363200" y="-28576"/>
            <a:ext cx="12512464" cy="10315576"/>
          </a:xfrm>
          <a:prstGeom prst="chevron">
            <a:avLst>
              <a:gd name="adj" fmla="val 52975"/>
            </a:avLst>
          </a:prstGeom>
        </p:spPr>
      </p:pic>
      <p:sp>
        <p:nvSpPr>
          <p:cNvPr id="36" name="Freeform 54">
            <a:extLst>
              <a:ext uri="{FF2B5EF4-FFF2-40B4-BE49-F238E27FC236}">
                <a16:creationId xmlns:a16="http://schemas.microsoft.com/office/drawing/2014/main" id="{95F3346B-84F3-8030-2234-087102844BB8}"/>
              </a:ext>
            </a:extLst>
          </p:cNvPr>
          <p:cNvSpPr/>
          <p:nvPr/>
        </p:nvSpPr>
        <p:spPr>
          <a:xfrm rot="5400000">
            <a:off x="10465133" y="-12215403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sp>
        <p:nvSpPr>
          <p:cNvPr id="37" name="Freeform 57">
            <a:extLst>
              <a:ext uri="{FF2B5EF4-FFF2-40B4-BE49-F238E27FC236}">
                <a16:creationId xmlns:a16="http://schemas.microsoft.com/office/drawing/2014/main" id="{B156F715-CE70-FFB0-1691-86C340C25803}"/>
              </a:ext>
            </a:extLst>
          </p:cNvPr>
          <p:cNvSpPr/>
          <p:nvPr/>
        </p:nvSpPr>
        <p:spPr>
          <a:xfrm rot="5400000">
            <a:off x="-1692606" y="9829289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6710D373-1615-6F79-6717-29D808A3E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6102FD1E-D4AC-31A8-1404-82B1CFE7B242}"/>
              </a:ext>
            </a:extLst>
          </p:cNvPr>
          <p:cNvSpPr txBox="1"/>
          <p:nvPr/>
        </p:nvSpPr>
        <p:spPr>
          <a:xfrm>
            <a:off x="1706237" y="5455748"/>
            <a:ext cx="7973595" cy="837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 b="1" noProof="1">
                <a:latin typeface="Poppins" pitchFamily="2" charset="77"/>
                <a:cs typeface="Poppins" pitchFamily="2" charset="77"/>
              </a:rPr>
              <a:t>A Large Language Model (LLM) that efficiently processes telemetry data for </a:t>
            </a:r>
            <a:r>
              <a:rPr lang="en-US" sz="2000" b="1" noProof="1">
                <a:solidFill>
                  <a:srgbClr val="B40000"/>
                </a:solidFill>
                <a:latin typeface="Poppins Bold"/>
                <a:ea typeface="Poppins Bold"/>
                <a:cs typeface="Poppins Bold"/>
                <a:sym typeface="Poppins Bold"/>
              </a:rPr>
              <a:t>RAPID INSIGHTS</a:t>
            </a:r>
            <a:endParaRPr lang="en-US" sz="2000" b="1" noProof="1">
              <a:solidFill>
                <a:srgbClr val="B40000"/>
              </a:solidFill>
              <a:latin typeface="Poppins" pitchFamily="2" charset="77"/>
              <a:ea typeface="Poppins Bold"/>
              <a:cs typeface="Poppins" pitchFamily="2" charset="77"/>
              <a:sym typeface="Poppi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9E7BD-2081-23FD-EEFE-99607FB23D8A}"/>
              </a:ext>
            </a:extLst>
          </p:cNvPr>
          <p:cNvSpPr txBox="1"/>
          <p:nvPr/>
        </p:nvSpPr>
        <p:spPr>
          <a:xfrm>
            <a:off x="4844716" y="64027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noProof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B6879-659C-8A8D-F594-6B7BA03CB1D5}"/>
              </a:ext>
            </a:extLst>
          </p:cNvPr>
          <p:cNvSpPr txBox="1"/>
          <p:nvPr/>
        </p:nvSpPr>
        <p:spPr>
          <a:xfrm>
            <a:off x="1637546" y="4518758"/>
            <a:ext cx="804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1">
                <a:latin typeface="Poppins" pitchFamily="2" charset="77"/>
                <a:cs typeface="Poppins" pitchFamily="2" charset="77"/>
              </a:rPr>
              <a:t>An AI solution for precise </a:t>
            </a:r>
            <a:r>
              <a:rPr lang="en-US" sz="2000" b="1" noProof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POST-SESSION ANALYSIS </a:t>
            </a:r>
            <a:r>
              <a:rPr lang="en-US" sz="2000" b="1" noProof="1">
                <a:latin typeface="Poppins" pitchFamily="2" charset="77"/>
                <a:cs typeface="Poppins" pitchFamily="2" charset="77"/>
              </a:rPr>
              <a:t>to enhance racing performance</a:t>
            </a:r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2942E598-1E63-0D36-32B9-2E5190EF8315}"/>
              </a:ext>
            </a:extLst>
          </p:cNvPr>
          <p:cNvSpPr/>
          <p:nvPr/>
        </p:nvSpPr>
        <p:spPr>
          <a:xfrm>
            <a:off x="-1385458" y="1935398"/>
            <a:ext cx="4839964" cy="1214391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54B37E7C-C639-05E3-E4A0-2723F7FB3542}"/>
              </a:ext>
            </a:extLst>
          </p:cNvPr>
          <p:cNvSpPr/>
          <p:nvPr/>
        </p:nvSpPr>
        <p:spPr>
          <a:xfrm>
            <a:off x="-7565434" y="1257535"/>
            <a:ext cx="6805447" cy="7788338"/>
          </a:xfrm>
          <a:prstGeom prst="chevron">
            <a:avLst>
              <a:gd name="adj" fmla="val 603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pic>
        <p:nvPicPr>
          <p:cNvPr id="14" name="Picture 13" descr="A dart in the center of a dart board&#10;&#10;Description automatically generated">
            <a:extLst>
              <a:ext uri="{FF2B5EF4-FFF2-40B4-BE49-F238E27FC236}">
                <a16:creationId xmlns:a16="http://schemas.microsoft.com/office/drawing/2014/main" id="{4FEE23FE-5740-3747-598A-ACE82ED69D8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06" r="20218"/>
          <a:stretch/>
        </p:blipFill>
        <p:spPr>
          <a:xfrm>
            <a:off x="-14800763" y="-162737"/>
            <a:ext cx="13510203" cy="10617377"/>
          </a:xfrm>
          <a:prstGeom prst="chevron">
            <a:avLst>
              <a:gd name="adj" fmla="val 52540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36" grpId="0" animBg="1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796C3-A45F-F4CF-7943-6F52D2F57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28">
            <a:extLst>
              <a:ext uri="{FF2B5EF4-FFF2-40B4-BE49-F238E27FC236}">
                <a16:creationId xmlns:a16="http://schemas.microsoft.com/office/drawing/2014/main" id="{1FFDBC7F-F202-2B95-23EC-A27CAF9C4123}"/>
              </a:ext>
            </a:extLst>
          </p:cNvPr>
          <p:cNvSpPr/>
          <p:nvPr/>
        </p:nvSpPr>
        <p:spPr>
          <a:xfrm>
            <a:off x="-5477066" y="3970702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26E27A1-9510-2C0B-ED42-FD20D535F127}"/>
              </a:ext>
            </a:extLst>
          </p:cNvPr>
          <p:cNvSpPr/>
          <p:nvPr/>
        </p:nvSpPr>
        <p:spPr>
          <a:xfrm>
            <a:off x="15276246" y="1679859"/>
            <a:ext cx="3352470" cy="88434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1CCC7D7B-0F67-7234-4523-037AB5FBADB9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2E3AF4B-1156-4A19-4AF9-E6BF9B7191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90221764-3F70-C2C0-92DA-64CD875BCE5B}"/>
              </a:ext>
            </a:extLst>
          </p:cNvPr>
          <p:cNvSpPr/>
          <p:nvPr/>
        </p:nvSpPr>
        <p:spPr>
          <a:xfrm>
            <a:off x="-1520495" y="8254834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2EC442E-4B42-30DD-8D51-0F7EFC786FBE}"/>
              </a:ext>
            </a:extLst>
          </p:cNvPr>
          <p:cNvSpPr txBox="1"/>
          <p:nvPr/>
        </p:nvSpPr>
        <p:spPr>
          <a:xfrm>
            <a:off x="4428946" y="1132260"/>
            <a:ext cx="9272040" cy="83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275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HYPOTHESIS &amp; DEVELOPMENT CHOISES</a:t>
            </a: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F93D96CE-0053-40CE-5DB7-F99EE45DE31A}"/>
              </a:ext>
            </a:extLst>
          </p:cNvPr>
          <p:cNvSpPr txBox="1"/>
          <p:nvPr/>
        </p:nvSpPr>
        <p:spPr>
          <a:xfrm>
            <a:off x="1569225" y="3223944"/>
            <a:ext cx="1416972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88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9687A8-E5BC-E4CD-0A80-63921B0D2B71}"/>
              </a:ext>
            </a:extLst>
          </p:cNvPr>
          <p:cNvSpPr txBox="1"/>
          <p:nvPr/>
        </p:nvSpPr>
        <p:spPr>
          <a:xfrm>
            <a:off x="2789024" y="2978565"/>
            <a:ext cx="5845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>
                <a:solidFill>
                  <a:srgbClr val="000000"/>
                </a:solidFill>
                <a:latin typeface="Heading Now 61-68 Bold Italics"/>
              </a:rPr>
              <a:t>TELEMETRY COMPARISON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3900E443-21B5-95FC-9852-9AFF562D98BF}"/>
              </a:ext>
            </a:extLst>
          </p:cNvPr>
          <p:cNvSpPr txBox="1"/>
          <p:nvPr/>
        </p:nvSpPr>
        <p:spPr>
          <a:xfrm>
            <a:off x="2963827" y="624265"/>
            <a:ext cx="6615823" cy="886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LAP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31CAC-03F1-CF5C-2051-D66C5E5C8D21}"/>
              </a:ext>
            </a:extLst>
          </p:cNvPr>
          <p:cNvSpPr txBox="1"/>
          <p:nvPr/>
        </p:nvSpPr>
        <p:spPr>
          <a:xfrm>
            <a:off x="9067283" y="624265"/>
            <a:ext cx="8943004" cy="886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TELEMETRY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A051D-A79E-5A15-7A23-82104D231866}"/>
              </a:ext>
            </a:extLst>
          </p:cNvPr>
          <p:cNvSpPr txBox="1"/>
          <p:nvPr/>
        </p:nvSpPr>
        <p:spPr>
          <a:xfrm>
            <a:off x="8599760" y="624322"/>
            <a:ext cx="1216508" cy="886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&amp;</a:t>
            </a:r>
          </a:p>
        </p:txBody>
      </p:sp>
      <p:sp>
        <p:nvSpPr>
          <p:cNvPr id="19" name="Google Shape;17378;p92">
            <a:extLst>
              <a:ext uri="{FF2B5EF4-FFF2-40B4-BE49-F238E27FC236}">
                <a16:creationId xmlns:a16="http://schemas.microsoft.com/office/drawing/2014/main" id="{57E88CE7-BB5C-F84D-B9AB-E29BB2C036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11754" y="544747"/>
            <a:ext cx="9272040" cy="9197505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C00000">
              <a:alpha val="300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600" noProof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9524D8-37F3-1510-ACC6-37AB47278A65}"/>
              </a:ext>
            </a:extLst>
          </p:cNvPr>
          <p:cNvGrpSpPr/>
          <p:nvPr/>
        </p:nvGrpSpPr>
        <p:grpSpPr>
          <a:xfrm>
            <a:off x="8993529" y="5996780"/>
            <a:ext cx="8627635" cy="3672782"/>
            <a:chOff x="8763561" y="5753063"/>
            <a:chExt cx="8627635" cy="36727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3136B3-CCC2-EEAD-AA5C-A9E44E27D6F4}"/>
                </a:ext>
              </a:extLst>
            </p:cNvPr>
            <p:cNvSpPr/>
            <p:nvPr/>
          </p:nvSpPr>
          <p:spPr>
            <a:xfrm>
              <a:off x="9033333" y="6045586"/>
              <a:ext cx="8357863" cy="338025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8ABA66-5BED-09E1-1D00-69C06E1F457B}"/>
                </a:ext>
              </a:extLst>
            </p:cNvPr>
            <p:cNvGrpSpPr/>
            <p:nvPr/>
          </p:nvGrpSpPr>
          <p:grpSpPr>
            <a:xfrm>
              <a:off x="8763561" y="5753063"/>
              <a:ext cx="8345950" cy="3373157"/>
              <a:chOff x="685801" y="1058927"/>
              <a:chExt cx="15586447" cy="6299524"/>
            </a:xfrm>
          </p:grpSpPr>
          <p:pic>
            <p:nvPicPr>
              <p:cNvPr id="13" name="Picture 6" descr="Formula 1 Telemetry Analysis in Python and Tableau - The Data School">
                <a:extLst>
                  <a:ext uri="{FF2B5EF4-FFF2-40B4-BE49-F238E27FC236}">
                    <a16:creationId xmlns:a16="http://schemas.microsoft.com/office/drawing/2014/main" id="{881E02A6-5B58-A4B5-55E9-D5C6C073BD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5" t="39444" r="2720" b="10350"/>
              <a:stretch/>
            </p:blipFill>
            <p:spPr bwMode="auto">
              <a:xfrm>
                <a:off x="685801" y="2257434"/>
                <a:ext cx="15586447" cy="5101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Formula 1 Telemetry Analysis in Python and Tableau - The Data School">
                <a:extLst>
                  <a:ext uri="{FF2B5EF4-FFF2-40B4-BE49-F238E27FC236}">
                    <a16:creationId xmlns:a16="http://schemas.microsoft.com/office/drawing/2014/main" id="{95C7B937-4CBC-E9F0-C005-973CF3613F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" t="10515" r="3529" b="76086"/>
              <a:stretch/>
            </p:blipFill>
            <p:spPr bwMode="auto">
              <a:xfrm>
                <a:off x="685801" y="1058927"/>
                <a:ext cx="15586447" cy="13613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0BF4D6-6772-C070-00DC-230FF4B98089}"/>
              </a:ext>
            </a:extLst>
          </p:cNvPr>
          <p:cNvGrpSpPr/>
          <p:nvPr/>
        </p:nvGrpSpPr>
        <p:grpSpPr>
          <a:xfrm>
            <a:off x="8981616" y="2854177"/>
            <a:ext cx="8639548" cy="2821725"/>
            <a:chOff x="8751648" y="2658440"/>
            <a:chExt cx="8639548" cy="28217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FC27CD-D408-11F5-781F-F701598F4B9A}"/>
                </a:ext>
              </a:extLst>
            </p:cNvPr>
            <p:cNvSpPr/>
            <p:nvPr/>
          </p:nvSpPr>
          <p:spPr>
            <a:xfrm>
              <a:off x="9033333" y="2931339"/>
              <a:ext cx="8357863" cy="25488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 descr="How to Recreate the Formula 1 AWS Corner Analysis in Python | by Jasper |  Towards Formula 1 Analysis | Medium">
              <a:extLst>
                <a:ext uri="{FF2B5EF4-FFF2-40B4-BE49-F238E27FC236}">
                  <a16:creationId xmlns:a16="http://schemas.microsoft.com/office/drawing/2014/main" id="{4ACFAF10-786D-C74B-CAA0-8CD5691A46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0"/>
            <a:stretch/>
          </p:blipFill>
          <p:spPr bwMode="auto">
            <a:xfrm>
              <a:off x="8751648" y="2658440"/>
              <a:ext cx="8357864" cy="2548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E5F779C-D5DB-92A4-84E7-3358E14E56E7}"/>
              </a:ext>
            </a:extLst>
          </p:cNvPr>
          <p:cNvSpPr txBox="1"/>
          <p:nvPr/>
        </p:nvSpPr>
        <p:spPr>
          <a:xfrm>
            <a:off x="1853315" y="4978270"/>
            <a:ext cx="62443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Evaluation through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TEAMMATE</a:t>
            </a:r>
            <a:r>
              <a:rPr lang="en-US" sz="2500" b="1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PERFORMANCE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analysis</a:t>
            </a:r>
          </a:p>
          <a:p>
            <a:r>
              <a:rPr lang="en-US" sz="2500" b="1">
                <a:latin typeface="Poppins" pitchFamily="2" charset="77"/>
                <a:cs typeface="Poppins" pitchFamily="2" charset="77"/>
              </a:rPr>
              <a:t>Comparison with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FASTER</a:t>
            </a:r>
            <a:r>
              <a:rPr lang="en-US" sz="2500" b="1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DRIVERS</a:t>
            </a:r>
          </a:p>
          <a:p>
            <a:endParaRPr lang="en-US" sz="2500" b="1">
              <a:latin typeface="Poppins" pitchFamily="2" charset="77"/>
              <a:cs typeface="Poppins" pitchFamily="2" charset="77"/>
            </a:endParaRPr>
          </a:p>
          <a:p>
            <a:r>
              <a:rPr lang="en-US" sz="2500" b="1">
                <a:latin typeface="Poppins" pitchFamily="2" charset="77"/>
                <a:cs typeface="Poppins" pitchFamily="2" charset="77"/>
              </a:rPr>
              <a:t>OBJECTIVE: give to driver some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KEY ADJUSTMENTS 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on his guidance </a:t>
            </a:r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4FFA2722-3864-FD5F-E9A1-26DF509E144D}"/>
              </a:ext>
            </a:extLst>
          </p:cNvPr>
          <p:cNvSpPr/>
          <p:nvPr/>
        </p:nvSpPr>
        <p:spPr>
          <a:xfrm>
            <a:off x="18915948" y="7566969"/>
            <a:ext cx="4315893" cy="1309254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654D597F-70AD-E66F-C3C1-7F01DA7B908F}"/>
              </a:ext>
            </a:extLst>
          </p:cNvPr>
          <p:cNvSpPr/>
          <p:nvPr/>
        </p:nvSpPr>
        <p:spPr>
          <a:xfrm flipH="1">
            <a:off x="-5079595" y="1762051"/>
            <a:ext cx="4068753" cy="102088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33" name="Picture 32" descr="A person touching a computer screen&#10;&#10;Description automatically generated">
            <a:extLst>
              <a:ext uri="{FF2B5EF4-FFF2-40B4-BE49-F238E27FC236}">
                <a16:creationId xmlns:a16="http://schemas.microsoft.com/office/drawing/2014/main" id="{98148E91-6E35-98FE-E40F-1F47A8BABB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82761" y="0"/>
            <a:ext cx="13772773" cy="10287000"/>
          </a:xfrm>
          <a:prstGeom prst="parallelogram">
            <a:avLst>
              <a:gd name="adj" fmla="val 21357"/>
            </a:avLst>
          </a:prstGeom>
        </p:spPr>
      </p:pic>
    </p:spTree>
    <p:extLst>
      <p:ext uri="{BB962C8B-B14F-4D97-AF65-F5344CB8AC3E}">
        <p14:creationId xmlns:p14="http://schemas.microsoft.com/office/powerpoint/2010/main" val="1942227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8">
            <a:extLst>
              <a:ext uri="{FF2B5EF4-FFF2-40B4-BE49-F238E27FC236}">
                <a16:creationId xmlns:a16="http://schemas.microsoft.com/office/drawing/2014/main" id="{AE071933-68DA-8CED-8C1E-D192333A764D}"/>
              </a:ext>
            </a:extLst>
          </p:cNvPr>
          <p:cNvSpPr/>
          <p:nvPr/>
        </p:nvSpPr>
        <p:spPr>
          <a:xfrm>
            <a:off x="-2479109" y="3970702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E08678EE-EE9E-1B2C-B4A5-E237342A4A2D}"/>
              </a:ext>
            </a:extLst>
          </p:cNvPr>
          <p:cNvSpPr txBox="1"/>
          <p:nvPr/>
        </p:nvSpPr>
        <p:spPr>
          <a:xfrm>
            <a:off x="1166145" y="705233"/>
            <a:ext cx="182880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u="sng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UPDATED</a:t>
            </a: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 FUNCTIONAL DIAGRAM</a:t>
            </a:r>
          </a:p>
        </p:txBody>
      </p:sp>
      <p:sp>
        <p:nvSpPr>
          <p:cNvPr id="5" name="TextBox 67">
            <a:extLst>
              <a:ext uri="{FF2B5EF4-FFF2-40B4-BE49-F238E27FC236}">
                <a16:creationId xmlns:a16="http://schemas.microsoft.com/office/drawing/2014/main" id="{99C43151-B151-1F15-C2EA-B38CAD011322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7623B7-462D-A081-26C0-44D8C7DA5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F3FA6AA-A432-56A2-7717-0E2AD4FC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09" y="1929026"/>
            <a:ext cx="15145221" cy="7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3">
            <a:extLst>
              <a:ext uri="{FF2B5EF4-FFF2-40B4-BE49-F238E27FC236}">
                <a16:creationId xmlns:a16="http://schemas.microsoft.com/office/drawing/2014/main" id="{E0BA0027-2E6D-C5FB-645F-86B55C8C9E4B}"/>
              </a:ext>
            </a:extLst>
          </p:cNvPr>
          <p:cNvSpPr/>
          <p:nvPr/>
        </p:nvSpPr>
        <p:spPr>
          <a:xfrm>
            <a:off x="-8028709" y="8254834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393171A-91D7-8CFB-FECE-84FA26A0C96D}"/>
              </a:ext>
            </a:extLst>
          </p:cNvPr>
          <p:cNvSpPr/>
          <p:nvPr/>
        </p:nvSpPr>
        <p:spPr>
          <a:xfrm flipH="1">
            <a:off x="-9740080" y="-886691"/>
            <a:ext cx="9026571" cy="2264848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F6066D8-1813-AD25-0C8B-28F674A5DB58}"/>
              </a:ext>
            </a:extLst>
          </p:cNvPr>
          <p:cNvSpPr/>
          <p:nvPr/>
        </p:nvSpPr>
        <p:spPr>
          <a:xfrm>
            <a:off x="18862069" y="7750297"/>
            <a:ext cx="7297203" cy="1830934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A1B7E20-947D-C4FA-442E-9D92633F829B}"/>
              </a:ext>
            </a:extLst>
          </p:cNvPr>
          <p:cNvSpPr/>
          <p:nvPr/>
        </p:nvSpPr>
        <p:spPr>
          <a:xfrm rot="10800000">
            <a:off x="21222067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BDC824B5-A182-7779-4089-E23BD0BF985C}"/>
              </a:ext>
            </a:extLst>
          </p:cNvPr>
          <p:cNvSpPr/>
          <p:nvPr/>
        </p:nvSpPr>
        <p:spPr>
          <a:xfrm rot="10800000">
            <a:off x="37295291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7A710C66-E1BC-6FFF-C392-6757E4FDF11B}"/>
              </a:ext>
            </a:extLst>
          </p:cNvPr>
          <p:cNvSpPr/>
          <p:nvPr/>
        </p:nvSpPr>
        <p:spPr>
          <a:xfrm>
            <a:off x="18288000" y="1679859"/>
            <a:ext cx="3352470" cy="88434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05797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09A60CDC-3395-E50D-16BD-BEB50CCB6F9E}"/>
              </a:ext>
            </a:extLst>
          </p:cNvPr>
          <p:cNvSpPr/>
          <p:nvPr/>
        </p:nvSpPr>
        <p:spPr>
          <a:xfrm flipH="1">
            <a:off x="-328503" y="-886691"/>
            <a:ext cx="9026571" cy="2264848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525D090C-FE77-2265-535F-CCF6093D6EF4}"/>
              </a:ext>
            </a:extLst>
          </p:cNvPr>
          <p:cNvSpPr/>
          <p:nvPr/>
        </p:nvSpPr>
        <p:spPr>
          <a:xfrm>
            <a:off x="6761656" y="7750297"/>
            <a:ext cx="7297203" cy="1830934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C064680C-3029-0216-D9A7-67D40A55F49D}"/>
              </a:ext>
            </a:extLst>
          </p:cNvPr>
          <p:cNvSpPr/>
          <p:nvPr/>
        </p:nvSpPr>
        <p:spPr>
          <a:xfrm>
            <a:off x="-5439440" y="3970702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" name="Freeform 4"/>
          <p:cNvSpPr/>
          <p:nvPr/>
        </p:nvSpPr>
        <p:spPr>
          <a:xfrm rot="10800000">
            <a:off x="8567750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7" name="Freeform 7"/>
          <p:cNvSpPr/>
          <p:nvPr/>
        </p:nvSpPr>
        <p:spPr>
          <a:xfrm rot="10800000">
            <a:off x="14058859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1" name="TextBox 67">
            <a:extLst>
              <a:ext uri="{FF2B5EF4-FFF2-40B4-BE49-F238E27FC236}">
                <a16:creationId xmlns:a16="http://schemas.microsoft.com/office/drawing/2014/main" id="{262E8D5A-BE4F-FCE0-1545-B6A6F8972472}"/>
              </a:ext>
            </a:extLst>
          </p:cNvPr>
          <p:cNvSpPr txBox="1"/>
          <p:nvPr/>
        </p:nvSpPr>
        <p:spPr>
          <a:xfrm>
            <a:off x="1392015" y="9369058"/>
            <a:ext cx="2792768" cy="424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22" name="Picture 2" descr="DataBase and Data Mining Group">
            <a:extLst>
              <a:ext uri="{FF2B5EF4-FFF2-40B4-BE49-F238E27FC236}">
                <a16:creationId xmlns:a16="http://schemas.microsoft.com/office/drawing/2014/main" id="{60A2306A-5B6F-27DB-94E6-5A1DA2E2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16" y="6218262"/>
            <a:ext cx="2760427" cy="287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D74CD01-13B7-CD0B-AD9B-7A27FC57D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1391" y="6441234"/>
            <a:ext cx="2514017" cy="2514017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FCC73406-8BB8-BB7C-E9CB-782C3778A7D0}"/>
              </a:ext>
            </a:extLst>
          </p:cNvPr>
          <p:cNvSpPr txBox="1"/>
          <p:nvPr/>
        </p:nvSpPr>
        <p:spPr>
          <a:xfrm>
            <a:off x="1712312" y="1829861"/>
            <a:ext cx="7189474" cy="37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63"/>
              </a:lnSpc>
            </a:pPr>
            <a:r>
              <a:rPr lang="en-US" sz="14758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THANK YOU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C03BBAB2-F10F-F59A-8831-02DFD66B1E50}"/>
              </a:ext>
            </a:extLst>
          </p:cNvPr>
          <p:cNvSpPr txBox="1"/>
          <p:nvPr/>
        </p:nvSpPr>
        <p:spPr>
          <a:xfrm>
            <a:off x="1789314" y="5504372"/>
            <a:ext cx="5515631" cy="4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3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FOR YOUR ATTENTION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28C3B-BE32-8E01-EE12-CA2A37F7B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17">
            <a:extLst>
              <a:ext uri="{FF2B5EF4-FFF2-40B4-BE49-F238E27FC236}">
                <a16:creationId xmlns:a16="http://schemas.microsoft.com/office/drawing/2014/main" id="{F4F8B78C-4F34-6B0C-B2B9-46FF38378A07}"/>
              </a:ext>
            </a:extLst>
          </p:cNvPr>
          <p:cNvSpPr/>
          <p:nvPr/>
        </p:nvSpPr>
        <p:spPr>
          <a:xfrm>
            <a:off x="-7272772" y="9481778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6" name="Freeform 27">
            <a:extLst>
              <a:ext uri="{FF2B5EF4-FFF2-40B4-BE49-F238E27FC236}">
                <a16:creationId xmlns:a16="http://schemas.microsoft.com/office/drawing/2014/main" id="{4D4F03FF-BBBA-293D-326F-E718DA51BC86}"/>
              </a:ext>
            </a:extLst>
          </p:cNvPr>
          <p:cNvSpPr/>
          <p:nvPr/>
        </p:nvSpPr>
        <p:spPr>
          <a:xfrm flipH="1">
            <a:off x="18672792" y="27643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CB7289C-EDB4-81C7-DD25-4C8B9B3EB6C6}"/>
              </a:ext>
            </a:extLst>
          </p:cNvPr>
          <p:cNvSpPr/>
          <p:nvPr/>
        </p:nvSpPr>
        <p:spPr>
          <a:xfrm flipH="1">
            <a:off x="19355125" y="7752836"/>
            <a:ext cx="6115676" cy="1534479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FFC01108-B143-14A4-2D32-19D2AC0DB602}"/>
              </a:ext>
            </a:extLst>
          </p:cNvPr>
          <p:cNvSpPr/>
          <p:nvPr/>
        </p:nvSpPr>
        <p:spPr>
          <a:xfrm>
            <a:off x="-5639435" y="1935398"/>
            <a:ext cx="4839964" cy="1214391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2" name="TextBox 67">
            <a:extLst>
              <a:ext uri="{FF2B5EF4-FFF2-40B4-BE49-F238E27FC236}">
                <a16:creationId xmlns:a16="http://schemas.microsoft.com/office/drawing/2014/main" id="{6A1B3295-4924-4C1E-56C9-5CDCBD552419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03F153-7248-B468-14D4-8707EA953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9" name="Freeform 19">
            <a:extLst>
              <a:ext uri="{FF2B5EF4-FFF2-40B4-BE49-F238E27FC236}">
                <a16:creationId xmlns:a16="http://schemas.microsoft.com/office/drawing/2014/main" id="{99FE15CD-7B82-CECB-BEF9-86B94CE77CD6}"/>
              </a:ext>
            </a:extLst>
          </p:cNvPr>
          <p:cNvSpPr/>
          <p:nvPr/>
        </p:nvSpPr>
        <p:spPr>
          <a:xfrm flipH="1">
            <a:off x="5502330" y="541470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7CC61960-678A-2BE7-91D8-F12E56F8B232}"/>
              </a:ext>
            </a:extLst>
          </p:cNvPr>
          <p:cNvSpPr txBox="1"/>
          <p:nvPr/>
        </p:nvSpPr>
        <p:spPr>
          <a:xfrm>
            <a:off x="8451397" y="2124169"/>
            <a:ext cx="10297872" cy="979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03"/>
              </a:lnSpc>
            </a:pPr>
            <a:r>
              <a:rPr lang="en-US" sz="72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VALUE PROPOSITION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069C9839-F8FC-9B21-144B-02BC58958163}"/>
              </a:ext>
            </a:extLst>
          </p:cNvPr>
          <p:cNvSpPr/>
          <p:nvPr/>
        </p:nvSpPr>
        <p:spPr>
          <a:xfrm>
            <a:off x="907095" y="1257535"/>
            <a:ext cx="6805447" cy="7788338"/>
          </a:xfrm>
          <a:prstGeom prst="chevron">
            <a:avLst>
              <a:gd name="adj" fmla="val 603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pic>
        <p:nvPicPr>
          <p:cNvPr id="41" name="Picture 40" descr="A dart in the center of a dart board&#10;&#10;Description automatically generated">
            <a:extLst>
              <a:ext uri="{FF2B5EF4-FFF2-40B4-BE49-F238E27FC236}">
                <a16:creationId xmlns:a16="http://schemas.microsoft.com/office/drawing/2014/main" id="{67FEA762-47B7-8783-8811-54A6514480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506" r="20218"/>
          <a:stretch/>
        </p:blipFill>
        <p:spPr>
          <a:xfrm>
            <a:off x="-6328234" y="-162737"/>
            <a:ext cx="13510203" cy="10617377"/>
          </a:xfrm>
          <a:prstGeom prst="chevron">
            <a:avLst>
              <a:gd name="adj" fmla="val 52540"/>
            </a:avLst>
          </a:prstGeom>
        </p:spPr>
      </p:pic>
      <p:sp>
        <p:nvSpPr>
          <p:cNvPr id="38" name="Freeform 3">
            <a:extLst>
              <a:ext uri="{FF2B5EF4-FFF2-40B4-BE49-F238E27FC236}">
                <a16:creationId xmlns:a16="http://schemas.microsoft.com/office/drawing/2014/main" id="{F41BCF87-2C39-B0F0-7DB6-5964FC9D6A50}"/>
              </a:ext>
            </a:extLst>
          </p:cNvPr>
          <p:cNvSpPr/>
          <p:nvPr/>
        </p:nvSpPr>
        <p:spPr>
          <a:xfrm rot="10800000">
            <a:off x="18662275" y="2311806"/>
            <a:ext cx="6354430" cy="5625288"/>
          </a:xfrm>
          <a:custGeom>
            <a:avLst/>
            <a:gdLst/>
            <a:ahLst/>
            <a:cxnLst/>
            <a:rect l="l" t="t" r="r" b="b"/>
            <a:pathLst>
              <a:path w="428822" h="379617">
                <a:moveTo>
                  <a:pt x="0" y="0"/>
                </a:moveTo>
                <a:lnTo>
                  <a:pt x="225622" y="0"/>
                </a:lnTo>
                <a:lnTo>
                  <a:pt x="428822" y="189808"/>
                </a:lnTo>
                <a:lnTo>
                  <a:pt x="225622" y="379617"/>
                </a:lnTo>
                <a:lnTo>
                  <a:pt x="0" y="379617"/>
                </a:lnTo>
                <a:lnTo>
                  <a:pt x="203200" y="18980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pic>
        <p:nvPicPr>
          <p:cNvPr id="39" name="Picture 38" descr="A race car on a track&#10;&#10;Description automatically generated">
            <a:extLst>
              <a:ext uri="{FF2B5EF4-FFF2-40B4-BE49-F238E27FC236}">
                <a16:creationId xmlns:a16="http://schemas.microsoft.com/office/drawing/2014/main" id="{75BA230A-A796-3129-7EBB-9E46259563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" r="25289" b="1"/>
          <a:stretch/>
        </p:blipFill>
        <p:spPr>
          <a:xfrm flipH="1">
            <a:off x="19203365" y="-28576"/>
            <a:ext cx="12512464" cy="10315576"/>
          </a:xfrm>
          <a:prstGeom prst="chevron">
            <a:avLst>
              <a:gd name="adj" fmla="val 52975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2BEE6-7689-8526-4DF7-FE1854D739EE}"/>
              </a:ext>
            </a:extLst>
          </p:cNvPr>
          <p:cNvSpPr txBox="1"/>
          <p:nvPr/>
        </p:nvSpPr>
        <p:spPr>
          <a:xfrm>
            <a:off x="8451397" y="3662003"/>
            <a:ext cx="7405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>
                <a:latin typeface="Poppins" pitchFamily="2" charset="77"/>
                <a:cs typeface="Poppins" pitchFamily="2" charset="77"/>
              </a:rPr>
              <a:t>Anticipate the Unseen: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DETECT 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anomalies in order to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 PREDICT 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future failures before they become setbacks.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D65C7F-B4F3-2682-FF85-4E0CC8C9BC7B}"/>
              </a:ext>
            </a:extLst>
          </p:cNvPr>
          <p:cNvGrpSpPr>
            <a:grpSpLocks noChangeAspect="1"/>
          </p:cNvGrpSpPr>
          <p:nvPr/>
        </p:nvGrpSpPr>
        <p:grpSpPr>
          <a:xfrm>
            <a:off x="8456713" y="7072943"/>
            <a:ext cx="2435498" cy="1565174"/>
            <a:chOff x="1450110" y="7262319"/>
            <a:chExt cx="3105855" cy="1995981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B0936806-2608-240F-AE7E-259503AE6D4F}"/>
                </a:ext>
              </a:extLst>
            </p:cNvPr>
            <p:cNvSpPr/>
            <p:nvPr/>
          </p:nvSpPr>
          <p:spPr>
            <a:xfrm>
              <a:off x="1450110" y="7262319"/>
              <a:ext cx="3105855" cy="1995981"/>
            </a:xfrm>
            <a:prstGeom prst="parallelogram">
              <a:avLst>
                <a:gd name="adj" fmla="val 18509"/>
              </a:avLst>
            </a:prstGeom>
            <a:solidFill>
              <a:srgbClr val="FD69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pic>
          <p:nvPicPr>
            <p:cNvPr id="5" name="Picture 4" descr="SDG MAP 9 - Industria, Innovazione e Infrastrutture - gisAction">
              <a:extLst>
                <a:ext uri="{FF2B5EF4-FFF2-40B4-BE49-F238E27FC236}">
                  <a16:creationId xmlns:a16="http://schemas.microsoft.com/office/drawing/2014/main" id="{55C14FD7-C559-6416-CB07-F32F7EAA6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047" y="7262319"/>
              <a:ext cx="1995981" cy="199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3FE2F95-FD78-C918-125C-F86C7D6F3D09}"/>
              </a:ext>
            </a:extLst>
          </p:cNvPr>
          <p:cNvSpPr txBox="1"/>
          <p:nvPr/>
        </p:nvSpPr>
        <p:spPr>
          <a:xfrm>
            <a:off x="10968711" y="7065899"/>
            <a:ext cx="59995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Poppins" pitchFamily="2" charset="77"/>
                <a:cs typeface="Poppins" pitchFamily="2" charset="77"/>
              </a:rPr>
              <a:t>Our project aligns with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SDG 9  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by leveraging advanced AI to drive innovation, improve efficiency, and  support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SUSTAINABLE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  practices in modernizing  motorsport performance and infrastructure.</a:t>
            </a:r>
          </a:p>
        </p:txBody>
      </p:sp>
      <p:sp>
        <p:nvSpPr>
          <p:cNvPr id="45" name="Freeform 19">
            <a:extLst>
              <a:ext uri="{FF2B5EF4-FFF2-40B4-BE49-F238E27FC236}">
                <a16:creationId xmlns:a16="http://schemas.microsoft.com/office/drawing/2014/main" id="{097D03B9-2961-F4E5-247B-63D17D57FDD5}"/>
              </a:ext>
            </a:extLst>
          </p:cNvPr>
          <p:cNvSpPr/>
          <p:nvPr/>
        </p:nvSpPr>
        <p:spPr>
          <a:xfrm>
            <a:off x="13728499" y="9088952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D96A-F48B-036E-69D2-C8A1CC68A3FD}"/>
              </a:ext>
            </a:extLst>
          </p:cNvPr>
          <p:cNvSpPr txBox="1"/>
          <p:nvPr/>
        </p:nvSpPr>
        <p:spPr>
          <a:xfrm>
            <a:off x="8451396" y="5172756"/>
            <a:ext cx="7405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1800" b="1">
                <a:latin typeface="Poppins" pitchFamily="2" charset="77"/>
                <a:cs typeface="Poppins" pitchFamily="2" charset="77"/>
              </a:rPr>
              <a:t>Optimize Potential: </a:t>
            </a:r>
            <a:r>
              <a:rPr lang="en-US" sz="18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SIMULATE</a:t>
            </a:r>
            <a:r>
              <a:rPr lang="en-US" sz="1800" b="1">
                <a:latin typeface="Poppins" pitchFamily="2" charset="77"/>
                <a:cs typeface="Poppins" pitchFamily="2" charset="77"/>
              </a:rPr>
              <a:t>, </a:t>
            </a:r>
            <a:r>
              <a:rPr lang="en-US" sz="18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SHAPE</a:t>
            </a:r>
            <a:r>
              <a:rPr lang="en-US" sz="1800" b="1">
                <a:latin typeface="Poppins" pitchFamily="2" charset="77"/>
                <a:cs typeface="Poppins" pitchFamily="2" charset="77"/>
              </a:rPr>
              <a:t>, and </a:t>
            </a:r>
            <a:r>
              <a:rPr lang="en-US" sz="18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REFINE</a:t>
            </a:r>
            <a:r>
              <a:rPr lang="en-US" sz="1800" b="1">
                <a:latin typeface="Poppins" pitchFamily="2" charset="77"/>
                <a:cs typeface="Poppins" pitchFamily="2" charset="77"/>
              </a:rPr>
              <a:t> the perfect lap by uncovering deeper insights to </a:t>
            </a:r>
            <a:r>
              <a:rPr lang="en-US" sz="18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COMPARE</a:t>
            </a:r>
            <a:r>
              <a:rPr lang="en-US" sz="1800" b="1">
                <a:latin typeface="Poppins" pitchFamily="2" charset="77"/>
                <a:cs typeface="Poppins" pitchFamily="2" charset="77"/>
              </a:rPr>
              <a:t> and </a:t>
            </a:r>
            <a:r>
              <a:rPr lang="en-US" sz="18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EVOLVE</a:t>
            </a:r>
            <a:r>
              <a:rPr lang="en-US" sz="1800" b="1">
                <a:latin typeface="Poppins" pitchFamily="2" charset="77"/>
                <a:cs typeface="Poppins" pitchFamily="2" charset="77"/>
              </a:rPr>
              <a:t> strategies for continuous improvement.</a:t>
            </a:r>
          </a:p>
        </p:txBody>
      </p:sp>
    </p:spTree>
    <p:extLst>
      <p:ext uri="{BB962C8B-B14F-4D97-AF65-F5344CB8AC3E}">
        <p14:creationId xmlns:p14="http://schemas.microsoft.com/office/powerpoint/2010/main" val="3091332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CF0E-3A2A-2776-14E4-9F8B80607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8">
            <a:extLst>
              <a:ext uri="{FF2B5EF4-FFF2-40B4-BE49-F238E27FC236}">
                <a16:creationId xmlns:a16="http://schemas.microsoft.com/office/drawing/2014/main" id="{0C4D54AA-F9CB-EBEA-CC8A-9C29EBF75D10}"/>
              </a:ext>
            </a:extLst>
          </p:cNvPr>
          <p:cNvSpPr/>
          <p:nvPr/>
        </p:nvSpPr>
        <p:spPr>
          <a:xfrm flipH="1">
            <a:off x="-5244054" y="1858696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CE64F351-826F-7520-EF8A-4D7B07F5DDBC}"/>
              </a:ext>
            </a:extLst>
          </p:cNvPr>
          <p:cNvSpPr/>
          <p:nvPr/>
        </p:nvSpPr>
        <p:spPr>
          <a:xfrm flipH="1">
            <a:off x="-4701766" y="541470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63FDF9F4-1422-54D7-103D-BEDB3E437224}"/>
              </a:ext>
            </a:extLst>
          </p:cNvPr>
          <p:cNvSpPr/>
          <p:nvPr/>
        </p:nvSpPr>
        <p:spPr>
          <a:xfrm>
            <a:off x="19215390" y="9088952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3E388694-93FF-7B0F-18D2-86248DD1EA77}"/>
              </a:ext>
            </a:extLst>
          </p:cNvPr>
          <p:cNvSpPr/>
          <p:nvPr/>
        </p:nvSpPr>
        <p:spPr>
          <a:xfrm flipH="1">
            <a:off x="12974064" y="27643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10" name="Picture 2" descr="DataBase and Data Mining Group">
            <a:extLst>
              <a:ext uri="{FF2B5EF4-FFF2-40B4-BE49-F238E27FC236}">
                <a16:creationId xmlns:a16="http://schemas.microsoft.com/office/drawing/2014/main" id="{00BD263B-8DC2-15AA-2E9B-04B4B2D8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" y="591335"/>
            <a:ext cx="923161" cy="96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4674EED1-9A9D-4475-43B5-3D1D9CB058FA}"/>
              </a:ext>
            </a:extLst>
          </p:cNvPr>
          <p:cNvSpPr txBox="1"/>
          <p:nvPr/>
        </p:nvSpPr>
        <p:spPr>
          <a:xfrm>
            <a:off x="4567096" y="591335"/>
            <a:ext cx="915380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u="sng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UPDATED</a:t>
            </a: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 GANTT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E6AF200E-BC3D-7B2E-493C-4181CC926754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E36A7EC-DDB2-E5F4-6CCF-05E8391D2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77E375-54DF-12EA-282F-AD65F8EAC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18" y="1939222"/>
            <a:ext cx="17576564" cy="7248068"/>
          </a:xfrm>
          <a:prstGeom prst="rect">
            <a:avLst/>
          </a:prstGeom>
          <a:effectLst>
            <a:outerShdw blurRad="827696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Freeform 17">
            <a:extLst>
              <a:ext uri="{FF2B5EF4-FFF2-40B4-BE49-F238E27FC236}">
                <a16:creationId xmlns:a16="http://schemas.microsoft.com/office/drawing/2014/main" id="{8FB0076F-CE78-976B-5F55-4356464900F4}"/>
              </a:ext>
            </a:extLst>
          </p:cNvPr>
          <p:cNvSpPr/>
          <p:nvPr/>
        </p:nvSpPr>
        <p:spPr>
          <a:xfrm>
            <a:off x="-927390" y="9481778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91EA1C-1441-67D4-D353-5D16F124C980}"/>
              </a:ext>
            </a:extLst>
          </p:cNvPr>
          <p:cNvSpPr/>
          <p:nvPr/>
        </p:nvSpPr>
        <p:spPr>
          <a:xfrm>
            <a:off x="6614160" y="2550160"/>
            <a:ext cx="2926080" cy="6492240"/>
          </a:xfrm>
          <a:prstGeom prst="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6D745-53F1-AFC8-1E1C-C419F674CB40}"/>
              </a:ext>
            </a:extLst>
          </p:cNvPr>
          <p:cNvSpPr txBox="1"/>
          <p:nvPr/>
        </p:nvSpPr>
        <p:spPr>
          <a:xfrm>
            <a:off x="-3331029" y="5404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85CD1E15-BA64-5001-37B5-FEE5BD02E893}"/>
              </a:ext>
            </a:extLst>
          </p:cNvPr>
          <p:cNvSpPr/>
          <p:nvPr/>
        </p:nvSpPr>
        <p:spPr>
          <a:xfrm>
            <a:off x="-7732837" y="1257535"/>
            <a:ext cx="6805447" cy="7788338"/>
          </a:xfrm>
          <a:prstGeom prst="chevron">
            <a:avLst>
              <a:gd name="adj" fmla="val 603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pic>
        <p:nvPicPr>
          <p:cNvPr id="5" name="Picture 4" descr="A dart in the center of a dart board&#10;&#10;Description automatically generated">
            <a:extLst>
              <a:ext uri="{FF2B5EF4-FFF2-40B4-BE49-F238E27FC236}">
                <a16:creationId xmlns:a16="http://schemas.microsoft.com/office/drawing/2014/main" id="{F8265A66-29B7-22FD-D97E-7B77EFEC56B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506" r="20218"/>
          <a:stretch/>
        </p:blipFill>
        <p:spPr>
          <a:xfrm>
            <a:off x="-14968166" y="-162737"/>
            <a:ext cx="13510203" cy="10617377"/>
          </a:xfrm>
          <a:prstGeom prst="chevron">
            <a:avLst>
              <a:gd name="adj" fmla="val 52540"/>
            </a:avLst>
          </a:prstGeom>
        </p:spPr>
      </p:pic>
      <p:sp>
        <p:nvSpPr>
          <p:cNvPr id="20" name="Freeform 16">
            <a:extLst>
              <a:ext uri="{FF2B5EF4-FFF2-40B4-BE49-F238E27FC236}">
                <a16:creationId xmlns:a16="http://schemas.microsoft.com/office/drawing/2014/main" id="{A4D86AD6-35F0-3A7D-0CD4-EF4C21325B7F}"/>
              </a:ext>
            </a:extLst>
          </p:cNvPr>
          <p:cNvSpPr/>
          <p:nvPr/>
        </p:nvSpPr>
        <p:spPr>
          <a:xfrm rot="10800000">
            <a:off x="1629248" y="14409749"/>
            <a:ext cx="4277011" cy="2712030"/>
          </a:xfrm>
          <a:custGeom>
            <a:avLst/>
            <a:gdLst/>
            <a:ahLst/>
            <a:cxnLst/>
            <a:rect l="l" t="t" r="r" b="b"/>
            <a:pathLst>
              <a:path w="1731243" h="940238">
                <a:moveTo>
                  <a:pt x="203200" y="0"/>
                </a:moveTo>
                <a:lnTo>
                  <a:pt x="1731243" y="0"/>
                </a:lnTo>
                <a:lnTo>
                  <a:pt x="1528043" y="940238"/>
                </a:lnTo>
                <a:lnTo>
                  <a:pt x="0" y="940238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8F39DAEE-9E55-1E94-05DF-6835E9B0C393}"/>
              </a:ext>
            </a:extLst>
          </p:cNvPr>
          <p:cNvSpPr txBox="1"/>
          <p:nvPr/>
        </p:nvSpPr>
        <p:spPr>
          <a:xfrm rot="10800000">
            <a:off x="7613977" y="14409749"/>
            <a:ext cx="3775008" cy="2876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 lang="en-US" noProof="1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2B17C222-9617-740D-B590-C97904476BD2}"/>
              </a:ext>
            </a:extLst>
          </p:cNvPr>
          <p:cNvSpPr/>
          <p:nvPr/>
        </p:nvSpPr>
        <p:spPr>
          <a:xfrm rot="10800000">
            <a:off x="12790554" y="14409749"/>
            <a:ext cx="4277011" cy="2712030"/>
          </a:xfrm>
          <a:custGeom>
            <a:avLst/>
            <a:gdLst/>
            <a:ahLst/>
            <a:cxnLst/>
            <a:rect l="l" t="t" r="r" b="b"/>
            <a:pathLst>
              <a:path w="1731243" h="940238">
                <a:moveTo>
                  <a:pt x="203200" y="0"/>
                </a:moveTo>
                <a:lnTo>
                  <a:pt x="1731243" y="0"/>
                </a:lnTo>
                <a:lnTo>
                  <a:pt x="1528043" y="940238"/>
                </a:lnTo>
                <a:lnTo>
                  <a:pt x="0" y="940238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F4ADB5AC-7DA4-9485-7EA2-256AF04B729A}"/>
              </a:ext>
            </a:extLst>
          </p:cNvPr>
          <p:cNvSpPr txBox="1"/>
          <p:nvPr/>
        </p:nvSpPr>
        <p:spPr>
          <a:xfrm rot="10800000">
            <a:off x="13041555" y="14409749"/>
            <a:ext cx="3775008" cy="2876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 lang="en-US" noProof="1"/>
          </a:p>
        </p:txBody>
      </p:sp>
      <p:pic>
        <p:nvPicPr>
          <p:cNvPr id="25" name="Picture 24" descr="A drawing of a person wearing headphones&#10;&#10;Description automatically generated">
            <a:extLst>
              <a:ext uri="{FF2B5EF4-FFF2-40B4-BE49-F238E27FC236}">
                <a16:creationId xmlns:a16="http://schemas.microsoft.com/office/drawing/2014/main" id="{42E5E52D-A31C-B65A-9733-69573CD82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554" y="11283956"/>
            <a:ext cx="3600000" cy="36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40A716-BC1A-6337-6F1A-AD4FDAFAC0B5}"/>
              </a:ext>
            </a:extLst>
          </p:cNvPr>
          <p:cNvSpPr txBox="1"/>
          <p:nvPr/>
        </p:nvSpPr>
        <p:spPr>
          <a:xfrm>
            <a:off x="2131250" y="14938551"/>
            <a:ext cx="3279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Charles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DRIVER</a:t>
            </a: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r>
              <a:rPr lang="en-US" sz="2000" i="1" noProof="1">
                <a:solidFill>
                  <a:schemeClr val="bg1"/>
                </a:solidFill>
              </a:rPr>
              <a:t>Finds technical data hard to translate into improvements on the track</a:t>
            </a:r>
            <a:endParaRPr lang="en-US" sz="2000" b="1" i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C6012C-E6E8-84C5-2C4F-24D4ADD1097E}"/>
              </a:ext>
            </a:extLst>
          </p:cNvPr>
          <p:cNvSpPr txBox="1"/>
          <p:nvPr/>
        </p:nvSpPr>
        <p:spPr>
          <a:xfrm>
            <a:off x="13292556" y="14938550"/>
            <a:ext cx="33661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Giusy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COACH</a:t>
            </a: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r>
              <a:rPr lang="en-US" sz="2000" i="1" noProof="1">
                <a:solidFill>
                  <a:schemeClr val="bg1"/>
                </a:solidFill>
              </a:rPr>
              <a:t>Lacks actionable data directly supporting psychological and physical coaching</a:t>
            </a:r>
            <a:endParaRPr lang="en-US" sz="2000" b="1" i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</p:txBody>
      </p:sp>
      <p:grpSp>
        <p:nvGrpSpPr>
          <p:cNvPr id="28" name="Group 15">
            <a:extLst>
              <a:ext uri="{FF2B5EF4-FFF2-40B4-BE49-F238E27FC236}">
                <a16:creationId xmlns:a16="http://schemas.microsoft.com/office/drawing/2014/main" id="{C32F807A-887E-0155-EE79-F62114E07136}"/>
              </a:ext>
            </a:extLst>
          </p:cNvPr>
          <p:cNvGrpSpPr/>
          <p:nvPr/>
        </p:nvGrpSpPr>
        <p:grpSpPr>
          <a:xfrm rot="10800000">
            <a:off x="7358244" y="14409749"/>
            <a:ext cx="4277011" cy="2876874"/>
            <a:chOff x="0" y="-57150"/>
            <a:chExt cx="1731243" cy="997388"/>
          </a:xfrm>
        </p:grpSpPr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105099B-FFB8-307F-4C1B-D07EFE7521F3}"/>
                </a:ext>
              </a:extLst>
            </p:cNvPr>
            <p:cNvSpPr/>
            <p:nvPr/>
          </p:nvSpPr>
          <p:spPr>
            <a:xfrm>
              <a:off x="0" y="0"/>
              <a:ext cx="1731243" cy="940238"/>
            </a:xfrm>
            <a:custGeom>
              <a:avLst/>
              <a:gdLst/>
              <a:ahLst/>
              <a:cxnLst/>
              <a:rect l="l" t="t" r="r" b="b"/>
              <a:pathLst>
                <a:path w="1731243" h="940238">
                  <a:moveTo>
                    <a:pt x="203200" y="0"/>
                  </a:moveTo>
                  <a:lnTo>
                    <a:pt x="1731243" y="0"/>
                  </a:lnTo>
                  <a:lnTo>
                    <a:pt x="1528043" y="940238"/>
                  </a:lnTo>
                  <a:lnTo>
                    <a:pt x="0" y="9402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1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30" name="TextBox 17">
              <a:extLst>
                <a:ext uri="{FF2B5EF4-FFF2-40B4-BE49-F238E27FC236}">
                  <a16:creationId xmlns:a16="http://schemas.microsoft.com/office/drawing/2014/main" id="{D13FBDDE-C3CC-1147-7AD4-E559B10EAD5A}"/>
                </a:ext>
              </a:extLst>
            </p:cNvPr>
            <p:cNvSpPr txBox="1"/>
            <p:nvPr/>
          </p:nvSpPr>
          <p:spPr>
            <a:xfrm>
              <a:off x="101600" y="-57150"/>
              <a:ext cx="1528043" cy="997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lang="en-US" noProof="1"/>
            </a:p>
          </p:txBody>
        </p:sp>
      </p:grpSp>
      <p:pic>
        <p:nvPicPr>
          <p:cNvPr id="31" name="Picture 30" descr="A person wearing a helmet&#10;&#10;Description automatically generated">
            <a:extLst>
              <a:ext uri="{FF2B5EF4-FFF2-40B4-BE49-F238E27FC236}">
                <a16:creationId xmlns:a16="http://schemas.microsoft.com/office/drawing/2014/main" id="{08562C5D-01B0-4BC1-AB2E-8E2ADC20E2A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35" y="11283956"/>
            <a:ext cx="3600000" cy="360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6DD468E-6E8E-5644-4A3F-9AAB387DB3D3}"/>
              </a:ext>
            </a:extLst>
          </p:cNvPr>
          <p:cNvSpPr txBox="1"/>
          <p:nvPr/>
        </p:nvSpPr>
        <p:spPr>
          <a:xfrm>
            <a:off x="7785001" y="15848186"/>
            <a:ext cx="3344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noProof="1">
                <a:solidFill>
                  <a:schemeClr val="bg1"/>
                </a:solidFill>
              </a:rPr>
              <a:t>Overwhelmed by data volume, making real-time issue detection difficult.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FEEBC6-6FBB-D780-FB6C-209FD211D709}"/>
              </a:ext>
            </a:extLst>
          </p:cNvPr>
          <p:cNvSpPr txBox="1"/>
          <p:nvPr/>
        </p:nvSpPr>
        <p:spPr>
          <a:xfrm>
            <a:off x="8324649" y="14986455"/>
            <a:ext cx="23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Alex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TELEMETRIST</a:t>
            </a:r>
          </a:p>
        </p:txBody>
      </p:sp>
      <p:pic>
        <p:nvPicPr>
          <p:cNvPr id="34" name="Picture 33" descr="A person wearing headphones and a microphone&#10;&#10;Description automatically generated">
            <a:extLst>
              <a:ext uri="{FF2B5EF4-FFF2-40B4-BE49-F238E27FC236}">
                <a16:creationId xmlns:a16="http://schemas.microsoft.com/office/drawing/2014/main" id="{3CBEE47E-8373-ADDE-19F8-B5313A648B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68" y="11283956"/>
            <a:ext cx="3600000" cy="3600000"/>
          </a:xfrm>
          <a:prstGeom prst="rect">
            <a:avLst/>
          </a:prstGeom>
        </p:spPr>
      </p:pic>
      <p:sp>
        <p:nvSpPr>
          <p:cNvPr id="35" name="Freeform 27">
            <a:extLst>
              <a:ext uri="{FF2B5EF4-FFF2-40B4-BE49-F238E27FC236}">
                <a16:creationId xmlns:a16="http://schemas.microsoft.com/office/drawing/2014/main" id="{42E32187-9DCD-04F2-2391-8FA2585D698C}"/>
              </a:ext>
            </a:extLst>
          </p:cNvPr>
          <p:cNvSpPr/>
          <p:nvPr/>
        </p:nvSpPr>
        <p:spPr>
          <a:xfrm>
            <a:off x="17932282" y="9275596"/>
            <a:ext cx="7611187" cy="1909716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36039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/>
      <p:bldP spid="23" grpId="0" animBg="1"/>
      <p:bldP spid="24" grpId="0"/>
      <p:bldP spid="26" grpId="0"/>
      <p:bldP spid="27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4A258-2174-D94B-0B73-A74BB47D7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7">
            <a:extLst>
              <a:ext uri="{FF2B5EF4-FFF2-40B4-BE49-F238E27FC236}">
                <a16:creationId xmlns:a16="http://schemas.microsoft.com/office/drawing/2014/main" id="{8383BA7C-BB38-81C6-6CC8-7528D6A8ECCA}"/>
              </a:ext>
            </a:extLst>
          </p:cNvPr>
          <p:cNvSpPr/>
          <p:nvPr/>
        </p:nvSpPr>
        <p:spPr>
          <a:xfrm flipH="1">
            <a:off x="18852982" y="27643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665A4F17-B3EA-71CC-2924-5D96C2C73D84}"/>
              </a:ext>
            </a:extLst>
          </p:cNvPr>
          <p:cNvSpPr/>
          <p:nvPr/>
        </p:nvSpPr>
        <p:spPr>
          <a:xfrm>
            <a:off x="-5970445" y="9481778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673230A5-8DFD-53C4-B487-6CA0BDCAAE24}"/>
              </a:ext>
            </a:extLst>
          </p:cNvPr>
          <p:cNvSpPr/>
          <p:nvPr/>
        </p:nvSpPr>
        <p:spPr>
          <a:xfrm>
            <a:off x="13720904" y="9275596"/>
            <a:ext cx="7611187" cy="1909716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" name="Freeform 28">
            <a:extLst>
              <a:ext uri="{FF2B5EF4-FFF2-40B4-BE49-F238E27FC236}">
                <a16:creationId xmlns:a16="http://schemas.microsoft.com/office/drawing/2014/main" id="{7CE1660D-8B2C-6C35-D624-AFEA9753CD3C}"/>
              </a:ext>
            </a:extLst>
          </p:cNvPr>
          <p:cNvSpPr/>
          <p:nvPr/>
        </p:nvSpPr>
        <p:spPr>
          <a:xfrm flipH="1">
            <a:off x="-1032679" y="1858696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7DB4669-97B6-74F5-7077-E75521DA9FFE}"/>
              </a:ext>
            </a:extLst>
          </p:cNvPr>
          <p:cNvSpPr txBox="1"/>
          <p:nvPr/>
        </p:nvSpPr>
        <p:spPr>
          <a:xfrm>
            <a:off x="4567096" y="1692768"/>
            <a:ext cx="915380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TARGET AUDIENCE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E294AD77-83A1-020F-98C0-61160DF8AB6F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B31C071F-666B-7DF4-60AB-A5D4E0D32B86}"/>
              </a:ext>
            </a:extLst>
          </p:cNvPr>
          <p:cNvSpPr/>
          <p:nvPr/>
        </p:nvSpPr>
        <p:spPr>
          <a:xfrm rot="10800000">
            <a:off x="1629248" y="6394348"/>
            <a:ext cx="4277011" cy="2712030"/>
          </a:xfrm>
          <a:custGeom>
            <a:avLst/>
            <a:gdLst/>
            <a:ahLst/>
            <a:cxnLst/>
            <a:rect l="l" t="t" r="r" b="b"/>
            <a:pathLst>
              <a:path w="1731243" h="940238">
                <a:moveTo>
                  <a:pt x="203200" y="0"/>
                </a:moveTo>
                <a:lnTo>
                  <a:pt x="1731243" y="0"/>
                </a:lnTo>
                <a:lnTo>
                  <a:pt x="1528043" y="940238"/>
                </a:lnTo>
                <a:lnTo>
                  <a:pt x="0" y="940238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B05551FE-5FEA-9405-B7D5-801427CF9422}"/>
              </a:ext>
            </a:extLst>
          </p:cNvPr>
          <p:cNvSpPr txBox="1"/>
          <p:nvPr/>
        </p:nvSpPr>
        <p:spPr>
          <a:xfrm rot="10800000">
            <a:off x="7613977" y="6394348"/>
            <a:ext cx="3775008" cy="2876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 lang="en-US" noProof="1"/>
          </a:p>
        </p:txBody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D9C8C69D-FD2F-041D-C30D-CF78B1E9596B}"/>
              </a:ext>
            </a:extLst>
          </p:cNvPr>
          <p:cNvSpPr/>
          <p:nvPr/>
        </p:nvSpPr>
        <p:spPr>
          <a:xfrm rot="10800000">
            <a:off x="12790554" y="6394348"/>
            <a:ext cx="4277011" cy="2712030"/>
          </a:xfrm>
          <a:custGeom>
            <a:avLst/>
            <a:gdLst/>
            <a:ahLst/>
            <a:cxnLst/>
            <a:rect l="l" t="t" r="r" b="b"/>
            <a:pathLst>
              <a:path w="1731243" h="940238">
                <a:moveTo>
                  <a:pt x="203200" y="0"/>
                </a:moveTo>
                <a:lnTo>
                  <a:pt x="1731243" y="0"/>
                </a:lnTo>
                <a:lnTo>
                  <a:pt x="1528043" y="940238"/>
                </a:lnTo>
                <a:lnTo>
                  <a:pt x="0" y="940238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7ADF2673-02C0-3C92-2E0E-70E2F0F2591D}"/>
              </a:ext>
            </a:extLst>
          </p:cNvPr>
          <p:cNvSpPr txBox="1"/>
          <p:nvPr/>
        </p:nvSpPr>
        <p:spPr>
          <a:xfrm rot="10800000">
            <a:off x="13041555" y="6394348"/>
            <a:ext cx="3775008" cy="2876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 lang="en-US" noProof="1"/>
          </a:p>
        </p:txBody>
      </p:sp>
      <p:pic>
        <p:nvPicPr>
          <p:cNvPr id="35" name="Picture 34" descr="A drawing of a person wearing headphones&#10;&#10;Description automatically generated">
            <a:extLst>
              <a:ext uri="{FF2B5EF4-FFF2-40B4-BE49-F238E27FC236}">
                <a16:creationId xmlns:a16="http://schemas.microsoft.com/office/drawing/2014/main" id="{FD772BA0-EFEB-7B9F-BAB4-E053614A15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554" y="3268555"/>
            <a:ext cx="3600000" cy="360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17E9B0-56B0-6D6F-FD21-5505EE150875}"/>
              </a:ext>
            </a:extLst>
          </p:cNvPr>
          <p:cNvSpPr txBox="1"/>
          <p:nvPr/>
        </p:nvSpPr>
        <p:spPr>
          <a:xfrm>
            <a:off x="2131250" y="6923150"/>
            <a:ext cx="3279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Charles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DRIVER</a:t>
            </a: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r>
              <a:rPr lang="en-US" sz="2000" i="1" noProof="1">
                <a:solidFill>
                  <a:schemeClr val="bg1"/>
                </a:solidFill>
              </a:rPr>
              <a:t>Finds technical data hard to translate into improvements on the track</a:t>
            </a:r>
            <a:endParaRPr lang="en-US" sz="2000" b="1" i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7CF3A7-68DF-CD95-D70B-535B2A60AABE}"/>
              </a:ext>
            </a:extLst>
          </p:cNvPr>
          <p:cNvSpPr txBox="1"/>
          <p:nvPr/>
        </p:nvSpPr>
        <p:spPr>
          <a:xfrm>
            <a:off x="13292556" y="6923149"/>
            <a:ext cx="33661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Giusy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COACH</a:t>
            </a: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r>
              <a:rPr lang="en-US" sz="2000" i="1" noProof="1">
                <a:solidFill>
                  <a:schemeClr val="bg1"/>
                </a:solidFill>
              </a:rPr>
              <a:t>Lacks actionable data directly supporting psychological and physical coaching</a:t>
            </a:r>
            <a:endParaRPr lang="en-US" sz="2000" b="1" i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FBA315E-F963-D6FA-2718-2E025FBA3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grpSp>
        <p:nvGrpSpPr>
          <p:cNvPr id="47" name="Group 15">
            <a:extLst>
              <a:ext uri="{FF2B5EF4-FFF2-40B4-BE49-F238E27FC236}">
                <a16:creationId xmlns:a16="http://schemas.microsoft.com/office/drawing/2014/main" id="{9ABBBDDB-65A1-51EC-B046-F711AE21443C}"/>
              </a:ext>
            </a:extLst>
          </p:cNvPr>
          <p:cNvGrpSpPr/>
          <p:nvPr/>
        </p:nvGrpSpPr>
        <p:grpSpPr>
          <a:xfrm rot="10800000">
            <a:off x="7358244" y="6394348"/>
            <a:ext cx="4277011" cy="2876874"/>
            <a:chOff x="0" y="-57150"/>
            <a:chExt cx="1731243" cy="997388"/>
          </a:xfrm>
        </p:grpSpPr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EDAFE9B0-2E27-DE72-0037-EB23B9FAA252}"/>
                </a:ext>
              </a:extLst>
            </p:cNvPr>
            <p:cNvSpPr/>
            <p:nvPr/>
          </p:nvSpPr>
          <p:spPr>
            <a:xfrm>
              <a:off x="0" y="0"/>
              <a:ext cx="1731243" cy="940238"/>
            </a:xfrm>
            <a:custGeom>
              <a:avLst/>
              <a:gdLst/>
              <a:ahLst/>
              <a:cxnLst/>
              <a:rect l="l" t="t" r="r" b="b"/>
              <a:pathLst>
                <a:path w="1731243" h="940238">
                  <a:moveTo>
                    <a:pt x="203200" y="0"/>
                  </a:moveTo>
                  <a:lnTo>
                    <a:pt x="1731243" y="0"/>
                  </a:lnTo>
                  <a:lnTo>
                    <a:pt x="1528043" y="940238"/>
                  </a:lnTo>
                  <a:lnTo>
                    <a:pt x="0" y="9402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1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CF0C2035-198B-80F3-D30B-B1A22DB4DA33}"/>
                </a:ext>
              </a:extLst>
            </p:cNvPr>
            <p:cNvSpPr txBox="1"/>
            <p:nvPr/>
          </p:nvSpPr>
          <p:spPr>
            <a:xfrm>
              <a:off x="101600" y="-57150"/>
              <a:ext cx="1528043" cy="997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lang="en-US" noProof="1"/>
            </a:p>
          </p:txBody>
        </p:sp>
      </p:grpSp>
      <p:pic>
        <p:nvPicPr>
          <p:cNvPr id="31" name="Picture 30" descr="A person wearing a helmet&#10;&#10;Description automatically generated">
            <a:extLst>
              <a:ext uri="{FF2B5EF4-FFF2-40B4-BE49-F238E27FC236}">
                <a16:creationId xmlns:a16="http://schemas.microsoft.com/office/drawing/2014/main" id="{EF9ADE2F-8119-56B6-D895-B4A86D4AA8F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35" y="3268555"/>
            <a:ext cx="3600000" cy="360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31DE704-CEC2-D29A-ADDF-B96A593DEA54}"/>
              </a:ext>
            </a:extLst>
          </p:cNvPr>
          <p:cNvSpPr txBox="1"/>
          <p:nvPr/>
        </p:nvSpPr>
        <p:spPr>
          <a:xfrm>
            <a:off x="7785001" y="7832785"/>
            <a:ext cx="3344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noProof="1">
                <a:solidFill>
                  <a:schemeClr val="bg1"/>
                </a:solidFill>
              </a:rPr>
              <a:t>Overwhelmed by data volume, making real-time issue detection difficult.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EC4969-BA3E-89D3-B2E3-0BF33395024D}"/>
              </a:ext>
            </a:extLst>
          </p:cNvPr>
          <p:cNvSpPr txBox="1"/>
          <p:nvPr/>
        </p:nvSpPr>
        <p:spPr>
          <a:xfrm>
            <a:off x="8324649" y="6971054"/>
            <a:ext cx="23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Alex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TELEMETRIST</a:t>
            </a:r>
          </a:p>
        </p:txBody>
      </p:sp>
      <p:pic>
        <p:nvPicPr>
          <p:cNvPr id="30" name="Picture 29" descr="A person wearing headphones and a microphone&#10;&#10;Description automatically generated">
            <a:extLst>
              <a:ext uri="{FF2B5EF4-FFF2-40B4-BE49-F238E27FC236}">
                <a16:creationId xmlns:a16="http://schemas.microsoft.com/office/drawing/2014/main" id="{A96D3C3B-3460-F98E-2D99-8C57FFF430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68" y="3268555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9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4A258-2174-D94B-0B73-A74BB47D7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3">
            <a:extLst>
              <a:ext uri="{FF2B5EF4-FFF2-40B4-BE49-F238E27FC236}">
                <a16:creationId xmlns:a16="http://schemas.microsoft.com/office/drawing/2014/main" id="{F3064157-1359-9569-6614-F05A3C5CFA7E}"/>
              </a:ext>
            </a:extLst>
          </p:cNvPr>
          <p:cNvSpPr/>
          <p:nvPr/>
        </p:nvSpPr>
        <p:spPr>
          <a:xfrm>
            <a:off x="19020086" y="7668559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9A4CB624-A4CB-B790-F5B6-F8D19CD6DAF3}"/>
              </a:ext>
            </a:extLst>
          </p:cNvPr>
          <p:cNvSpPr/>
          <p:nvPr/>
        </p:nvSpPr>
        <p:spPr>
          <a:xfrm>
            <a:off x="-6363340" y="2271041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7DB4669-97B6-74F5-7077-E75521DA9FFE}"/>
              </a:ext>
            </a:extLst>
          </p:cNvPr>
          <p:cNvSpPr txBox="1"/>
          <p:nvPr/>
        </p:nvSpPr>
        <p:spPr>
          <a:xfrm>
            <a:off x="4567096" y="1692768"/>
            <a:ext cx="915380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TARGET AUDIENCE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E294AD77-83A1-020F-98C0-61160DF8AB6F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B31C071F-666B-7DF4-60AB-A5D4E0D32B86}"/>
              </a:ext>
            </a:extLst>
          </p:cNvPr>
          <p:cNvSpPr/>
          <p:nvPr/>
        </p:nvSpPr>
        <p:spPr>
          <a:xfrm rot="10800000">
            <a:off x="1629248" y="6394348"/>
            <a:ext cx="4277011" cy="2712030"/>
          </a:xfrm>
          <a:custGeom>
            <a:avLst/>
            <a:gdLst/>
            <a:ahLst/>
            <a:cxnLst/>
            <a:rect l="l" t="t" r="r" b="b"/>
            <a:pathLst>
              <a:path w="1731243" h="940238">
                <a:moveTo>
                  <a:pt x="203200" y="0"/>
                </a:moveTo>
                <a:lnTo>
                  <a:pt x="1731243" y="0"/>
                </a:lnTo>
                <a:lnTo>
                  <a:pt x="1528043" y="940238"/>
                </a:lnTo>
                <a:lnTo>
                  <a:pt x="0" y="940238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B05551FE-5FEA-9405-B7D5-801427CF9422}"/>
              </a:ext>
            </a:extLst>
          </p:cNvPr>
          <p:cNvSpPr txBox="1"/>
          <p:nvPr/>
        </p:nvSpPr>
        <p:spPr>
          <a:xfrm rot="10800000">
            <a:off x="7613977" y="6394348"/>
            <a:ext cx="3775008" cy="2876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 lang="en-US" noProof="1"/>
          </a:p>
        </p:txBody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D9C8C69D-FD2F-041D-C30D-CF78B1E9596B}"/>
              </a:ext>
            </a:extLst>
          </p:cNvPr>
          <p:cNvSpPr/>
          <p:nvPr/>
        </p:nvSpPr>
        <p:spPr>
          <a:xfrm rot="10800000">
            <a:off x="12790554" y="6394348"/>
            <a:ext cx="4277011" cy="2712030"/>
          </a:xfrm>
          <a:custGeom>
            <a:avLst/>
            <a:gdLst/>
            <a:ahLst/>
            <a:cxnLst/>
            <a:rect l="l" t="t" r="r" b="b"/>
            <a:pathLst>
              <a:path w="1731243" h="940238">
                <a:moveTo>
                  <a:pt x="203200" y="0"/>
                </a:moveTo>
                <a:lnTo>
                  <a:pt x="1731243" y="0"/>
                </a:lnTo>
                <a:lnTo>
                  <a:pt x="1528043" y="940238"/>
                </a:lnTo>
                <a:lnTo>
                  <a:pt x="0" y="940238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7ADF2673-02C0-3C92-2E0E-70E2F0F2591D}"/>
              </a:ext>
            </a:extLst>
          </p:cNvPr>
          <p:cNvSpPr txBox="1"/>
          <p:nvPr/>
        </p:nvSpPr>
        <p:spPr>
          <a:xfrm rot="10800000">
            <a:off x="13041555" y="6394348"/>
            <a:ext cx="3775008" cy="2876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 lang="en-US" noProof="1"/>
          </a:p>
        </p:txBody>
      </p:sp>
      <p:pic>
        <p:nvPicPr>
          <p:cNvPr id="35" name="Picture 34" descr="A drawing of a person wearing headphones&#10;&#10;Description automatically generated">
            <a:extLst>
              <a:ext uri="{FF2B5EF4-FFF2-40B4-BE49-F238E27FC236}">
                <a16:creationId xmlns:a16="http://schemas.microsoft.com/office/drawing/2014/main" id="{FD772BA0-EFEB-7B9F-BAB4-E053614A15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554" y="3268555"/>
            <a:ext cx="3600000" cy="360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17E9B0-56B0-6D6F-FD21-5505EE150875}"/>
              </a:ext>
            </a:extLst>
          </p:cNvPr>
          <p:cNvSpPr txBox="1"/>
          <p:nvPr/>
        </p:nvSpPr>
        <p:spPr>
          <a:xfrm>
            <a:off x="2131250" y="6923150"/>
            <a:ext cx="3279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Charles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DRIVER</a:t>
            </a: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r>
              <a:rPr lang="en-US" sz="2000" i="1" noProof="1">
                <a:solidFill>
                  <a:schemeClr val="bg1"/>
                </a:solidFill>
              </a:rPr>
              <a:t>Finds technical data hard to translate into improvements on the track</a:t>
            </a:r>
            <a:endParaRPr lang="en-US" sz="2000" b="1" i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7CF3A7-68DF-CD95-D70B-535B2A60AABE}"/>
              </a:ext>
            </a:extLst>
          </p:cNvPr>
          <p:cNvSpPr txBox="1"/>
          <p:nvPr/>
        </p:nvSpPr>
        <p:spPr>
          <a:xfrm>
            <a:off x="13292556" y="6923149"/>
            <a:ext cx="33661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Giusy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COACH</a:t>
            </a: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r>
              <a:rPr lang="en-US" sz="2000" i="1" noProof="1">
                <a:solidFill>
                  <a:schemeClr val="bg1"/>
                </a:solidFill>
              </a:rPr>
              <a:t>Lacks actionable data directly supporting psychological and physical coaching</a:t>
            </a:r>
            <a:endParaRPr lang="en-US" sz="2000" b="1" i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FBA315E-F963-D6FA-2718-2E025FBA3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grpSp>
        <p:nvGrpSpPr>
          <p:cNvPr id="47" name="Group 15">
            <a:extLst>
              <a:ext uri="{FF2B5EF4-FFF2-40B4-BE49-F238E27FC236}">
                <a16:creationId xmlns:a16="http://schemas.microsoft.com/office/drawing/2014/main" id="{9ABBBDDB-65A1-51EC-B046-F711AE21443C}"/>
              </a:ext>
            </a:extLst>
          </p:cNvPr>
          <p:cNvGrpSpPr/>
          <p:nvPr/>
        </p:nvGrpSpPr>
        <p:grpSpPr>
          <a:xfrm rot="10800000">
            <a:off x="7358244" y="6394348"/>
            <a:ext cx="4277011" cy="2876874"/>
            <a:chOff x="0" y="-57150"/>
            <a:chExt cx="1731243" cy="997388"/>
          </a:xfrm>
        </p:grpSpPr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EDAFE9B0-2E27-DE72-0037-EB23B9FAA252}"/>
                </a:ext>
              </a:extLst>
            </p:cNvPr>
            <p:cNvSpPr/>
            <p:nvPr/>
          </p:nvSpPr>
          <p:spPr>
            <a:xfrm>
              <a:off x="0" y="0"/>
              <a:ext cx="1731243" cy="940238"/>
            </a:xfrm>
            <a:custGeom>
              <a:avLst/>
              <a:gdLst/>
              <a:ahLst/>
              <a:cxnLst/>
              <a:rect l="l" t="t" r="r" b="b"/>
              <a:pathLst>
                <a:path w="1731243" h="940238">
                  <a:moveTo>
                    <a:pt x="203200" y="0"/>
                  </a:moveTo>
                  <a:lnTo>
                    <a:pt x="1731243" y="0"/>
                  </a:lnTo>
                  <a:lnTo>
                    <a:pt x="1528043" y="940238"/>
                  </a:lnTo>
                  <a:lnTo>
                    <a:pt x="0" y="9402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1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CF0C2035-198B-80F3-D30B-B1A22DB4DA33}"/>
                </a:ext>
              </a:extLst>
            </p:cNvPr>
            <p:cNvSpPr txBox="1"/>
            <p:nvPr/>
          </p:nvSpPr>
          <p:spPr>
            <a:xfrm>
              <a:off x="101600" y="-57150"/>
              <a:ext cx="1528043" cy="997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lang="en-US" noProof="1"/>
            </a:p>
          </p:txBody>
        </p:sp>
      </p:grpSp>
      <p:pic>
        <p:nvPicPr>
          <p:cNvPr id="31" name="Picture 30" descr="A person wearing a helmet&#10;&#10;Description automatically generated">
            <a:extLst>
              <a:ext uri="{FF2B5EF4-FFF2-40B4-BE49-F238E27FC236}">
                <a16:creationId xmlns:a16="http://schemas.microsoft.com/office/drawing/2014/main" id="{EF9ADE2F-8119-56B6-D895-B4A86D4AA8F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35" y="3268555"/>
            <a:ext cx="3600000" cy="360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31DE704-CEC2-D29A-ADDF-B96A593DEA54}"/>
              </a:ext>
            </a:extLst>
          </p:cNvPr>
          <p:cNvSpPr txBox="1"/>
          <p:nvPr/>
        </p:nvSpPr>
        <p:spPr>
          <a:xfrm>
            <a:off x="7785001" y="7832785"/>
            <a:ext cx="3344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noProof="1">
                <a:solidFill>
                  <a:schemeClr val="bg1"/>
                </a:solidFill>
              </a:rPr>
              <a:t>Overwhelmed by data volume, making real-time issue detection difficult.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EC4969-BA3E-89D3-B2E3-0BF33395024D}"/>
              </a:ext>
            </a:extLst>
          </p:cNvPr>
          <p:cNvSpPr txBox="1"/>
          <p:nvPr/>
        </p:nvSpPr>
        <p:spPr>
          <a:xfrm>
            <a:off x="8324649" y="6971054"/>
            <a:ext cx="23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Alex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TELEMETRIST</a:t>
            </a:r>
          </a:p>
        </p:txBody>
      </p:sp>
      <p:pic>
        <p:nvPicPr>
          <p:cNvPr id="30" name="Picture 29" descr="A person wearing headphones and a microphone&#10;&#10;Description automatically generated">
            <a:extLst>
              <a:ext uri="{FF2B5EF4-FFF2-40B4-BE49-F238E27FC236}">
                <a16:creationId xmlns:a16="http://schemas.microsoft.com/office/drawing/2014/main" id="{A96D3C3B-3460-F98E-2D99-8C57FFF430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68" y="3268555"/>
            <a:ext cx="3600000" cy="3600000"/>
          </a:xfrm>
          <a:prstGeom prst="rect">
            <a:avLst/>
          </a:prstGeom>
        </p:spPr>
      </p:pic>
      <p:sp>
        <p:nvSpPr>
          <p:cNvPr id="2" name="Freeform 27">
            <a:extLst>
              <a:ext uri="{FF2B5EF4-FFF2-40B4-BE49-F238E27FC236}">
                <a16:creationId xmlns:a16="http://schemas.microsoft.com/office/drawing/2014/main" id="{652E9F5A-E60C-417F-9BC2-2D4C50C4C16E}"/>
              </a:ext>
            </a:extLst>
          </p:cNvPr>
          <p:cNvSpPr/>
          <p:nvPr/>
        </p:nvSpPr>
        <p:spPr>
          <a:xfrm>
            <a:off x="13720904" y="9275596"/>
            <a:ext cx="7611187" cy="1909716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Freeform 28">
            <a:extLst>
              <a:ext uri="{FF2B5EF4-FFF2-40B4-BE49-F238E27FC236}">
                <a16:creationId xmlns:a16="http://schemas.microsoft.com/office/drawing/2014/main" id="{7100750D-68F6-1650-FEE4-68FF631703DB}"/>
              </a:ext>
            </a:extLst>
          </p:cNvPr>
          <p:cNvSpPr/>
          <p:nvPr/>
        </p:nvSpPr>
        <p:spPr>
          <a:xfrm flipH="1">
            <a:off x="-1032679" y="1858696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9C0C65-B305-FB90-D32C-6850F46C943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725" r="5725"/>
          <a:stretch/>
        </p:blipFill>
        <p:spPr>
          <a:xfrm>
            <a:off x="19399484" y="-32486"/>
            <a:ext cx="16295915" cy="10319486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2187755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21B06-BB15-0DE9-FD20-E651F9E57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99FA0830-99A1-419A-1C52-D5D0443460C0}"/>
              </a:ext>
            </a:extLst>
          </p:cNvPr>
          <p:cNvSpPr/>
          <p:nvPr/>
        </p:nvSpPr>
        <p:spPr>
          <a:xfrm rot="10800000">
            <a:off x="20761962" y="6394348"/>
            <a:ext cx="4277011" cy="2712030"/>
          </a:xfrm>
          <a:custGeom>
            <a:avLst/>
            <a:gdLst/>
            <a:ahLst/>
            <a:cxnLst/>
            <a:rect l="l" t="t" r="r" b="b"/>
            <a:pathLst>
              <a:path w="1731243" h="940238">
                <a:moveTo>
                  <a:pt x="203200" y="0"/>
                </a:moveTo>
                <a:lnTo>
                  <a:pt x="1731243" y="0"/>
                </a:lnTo>
                <a:lnTo>
                  <a:pt x="1528043" y="940238"/>
                </a:lnTo>
                <a:lnTo>
                  <a:pt x="0" y="940238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AB226-A869-6036-E3D0-6D62D5132F9F}"/>
              </a:ext>
            </a:extLst>
          </p:cNvPr>
          <p:cNvSpPr txBox="1"/>
          <p:nvPr/>
        </p:nvSpPr>
        <p:spPr>
          <a:xfrm rot="10800000">
            <a:off x="21012963" y="6394348"/>
            <a:ext cx="3775008" cy="2876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 lang="en-US" noProof="1"/>
          </a:p>
        </p:txBody>
      </p:sp>
      <p:pic>
        <p:nvPicPr>
          <p:cNvPr id="19" name="Picture 18" descr="A drawing of a person wearing headphones&#10;&#10;Description automatically generated">
            <a:extLst>
              <a:ext uri="{FF2B5EF4-FFF2-40B4-BE49-F238E27FC236}">
                <a16:creationId xmlns:a16="http://schemas.microsoft.com/office/drawing/2014/main" id="{285B072C-4C05-F828-7F6B-58A2F759A8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62" y="3268555"/>
            <a:ext cx="3600000" cy="360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D838A6-B57B-7068-3EB4-7A4190721B9E}"/>
              </a:ext>
            </a:extLst>
          </p:cNvPr>
          <p:cNvSpPr txBox="1"/>
          <p:nvPr/>
        </p:nvSpPr>
        <p:spPr>
          <a:xfrm>
            <a:off x="21263964" y="6923149"/>
            <a:ext cx="33661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Giusy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COACH</a:t>
            </a: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r>
              <a:rPr lang="en-US" sz="2000" i="1" noProof="1">
                <a:solidFill>
                  <a:schemeClr val="bg1"/>
                </a:solidFill>
              </a:rPr>
              <a:t>Lacks actionable data directly supporting psychological and physical coaching</a:t>
            </a:r>
            <a:endParaRPr lang="en-US" sz="2000" b="1" i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5F20A210-0DC6-EDB9-7941-F61BB19010A0}"/>
              </a:ext>
            </a:extLst>
          </p:cNvPr>
          <p:cNvSpPr/>
          <p:nvPr/>
        </p:nvSpPr>
        <p:spPr>
          <a:xfrm rot="10800000">
            <a:off x="-5404469" y="6394348"/>
            <a:ext cx="4277011" cy="2712030"/>
          </a:xfrm>
          <a:custGeom>
            <a:avLst/>
            <a:gdLst/>
            <a:ahLst/>
            <a:cxnLst/>
            <a:rect l="l" t="t" r="r" b="b"/>
            <a:pathLst>
              <a:path w="1731243" h="940238">
                <a:moveTo>
                  <a:pt x="203200" y="0"/>
                </a:moveTo>
                <a:lnTo>
                  <a:pt x="1731243" y="0"/>
                </a:lnTo>
                <a:lnTo>
                  <a:pt x="1528043" y="940238"/>
                </a:lnTo>
                <a:lnTo>
                  <a:pt x="0" y="940238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0F3AA9-F2BD-654E-0FF4-57FA8372620C}"/>
              </a:ext>
            </a:extLst>
          </p:cNvPr>
          <p:cNvSpPr txBox="1"/>
          <p:nvPr/>
        </p:nvSpPr>
        <p:spPr>
          <a:xfrm>
            <a:off x="-4902467" y="6923150"/>
            <a:ext cx="3279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Charles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DRIVER</a:t>
            </a: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r>
              <a:rPr lang="en-US" sz="2000" i="1" noProof="1">
                <a:solidFill>
                  <a:schemeClr val="bg1"/>
                </a:solidFill>
              </a:rPr>
              <a:t>Finds technical data hard to translate into improvements on the track</a:t>
            </a:r>
            <a:endParaRPr lang="en-US" sz="2000" b="1" i="1" noProof="1">
              <a:solidFill>
                <a:schemeClr val="bg1"/>
              </a:solidFill>
              <a:latin typeface="Poppins Bold"/>
              <a:cs typeface="Poppins Bold"/>
            </a:endParaRPr>
          </a:p>
          <a:p>
            <a:pPr algn="ctr"/>
            <a:endParaRPr lang="en-US" sz="2000" b="1" noProof="1">
              <a:solidFill>
                <a:schemeClr val="bg1"/>
              </a:solidFill>
              <a:latin typeface="Poppins Bold"/>
              <a:cs typeface="Poppins Bold"/>
            </a:endParaRPr>
          </a:p>
        </p:txBody>
      </p:sp>
      <p:pic>
        <p:nvPicPr>
          <p:cNvPr id="39" name="Picture 38" descr="A person wearing a helmet&#10;&#10;Description automatically generated">
            <a:extLst>
              <a:ext uri="{FF2B5EF4-FFF2-40B4-BE49-F238E27FC236}">
                <a16:creationId xmlns:a16="http://schemas.microsoft.com/office/drawing/2014/main" id="{A1D46F52-42AD-BED9-3063-43CA4F51A1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3282" y="3268555"/>
            <a:ext cx="3600000" cy="3600000"/>
          </a:xfrm>
          <a:prstGeom prst="rect">
            <a:avLst/>
          </a:prstGeom>
        </p:spPr>
      </p:pic>
      <p:sp>
        <p:nvSpPr>
          <p:cNvPr id="9" name="Freeform 27">
            <a:extLst>
              <a:ext uri="{FF2B5EF4-FFF2-40B4-BE49-F238E27FC236}">
                <a16:creationId xmlns:a16="http://schemas.microsoft.com/office/drawing/2014/main" id="{3DEF16AA-3BEF-F990-4460-6DDBC50EA682}"/>
              </a:ext>
            </a:extLst>
          </p:cNvPr>
          <p:cNvSpPr/>
          <p:nvPr/>
        </p:nvSpPr>
        <p:spPr>
          <a:xfrm flipH="1">
            <a:off x="22118222" y="401825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90C356D8-A5F9-BBB8-F15A-24F24F215E2D}"/>
              </a:ext>
            </a:extLst>
          </p:cNvPr>
          <p:cNvSpPr/>
          <p:nvPr/>
        </p:nvSpPr>
        <p:spPr>
          <a:xfrm flipH="1">
            <a:off x="-6476340" y="8452316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BE350459-6F32-1A3B-A3B0-D5377ABDF111}"/>
              </a:ext>
            </a:extLst>
          </p:cNvPr>
          <p:cNvSpPr/>
          <p:nvPr/>
        </p:nvSpPr>
        <p:spPr>
          <a:xfrm>
            <a:off x="19755903" y="9275596"/>
            <a:ext cx="7611187" cy="1909716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7" name="Freeform 28">
            <a:extLst>
              <a:ext uri="{FF2B5EF4-FFF2-40B4-BE49-F238E27FC236}">
                <a16:creationId xmlns:a16="http://schemas.microsoft.com/office/drawing/2014/main" id="{0C510777-795E-B769-4EB8-424E5E7BF0FA}"/>
              </a:ext>
            </a:extLst>
          </p:cNvPr>
          <p:cNvSpPr/>
          <p:nvPr/>
        </p:nvSpPr>
        <p:spPr>
          <a:xfrm flipH="1">
            <a:off x="-6132935" y="1858696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" name="TextBox 67">
            <a:extLst>
              <a:ext uri="{FF2B5EF4-FFF2-40B4-BE49-F238E27FC236}">
                <a16:creationId xmlns:a16="http://schemas.microsoft.com/office/drawing/2014/main" id="{34FDB638-24A0-BD8A-A627-DFEE15F15C7D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ACDEAC-5CA6-D690-FB04-9B1171F9F9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4E4522BC-98F4-A817-579B-384D100805BF}"/>
              </a:ext>
            </a:extLst>
          </p:cNvPr>
          <p:cNvSpPr/>
          <p:nvPr/>
        </p:nvSpPr>
        <p:spPr>
          <a:xfrm>
            <a:off x="1646489" y="7668559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7DFCF84-533E-BDCF-4612-26F74DE812E3}"/>
              </a:ext>
            </a:extLst>
          </p:cNvPr>
          <p:cNvSpPr txBox="1"/>
          <p:nvPr/>
        </p:nvSpPr>
        <p:spPr>
          <a:xfrm>
            <a:off x="685801" y="5132473"/>
            <a:ext cx="6325540" cy="1028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96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DATASET</a:t>
            </a:r>
            <a:endParaRPr lang="en-US" sz="8800" b="1" i="1" noProof="1">
              <a:solidFill>
                <a:srgbClr val="000000"/>
              </a:solidFill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887BB54-08F4-CC26-DE4E-772E3CD73C85}"/>
              </a:ext>
            </a:extLst>
          </p:cNvPr>
          <p:cNvSpPr/>
          <p:nvPr/>
        </p:nvSpPr>
        <p:spPr>
          <a:xfrm>
            <a:off x="-817311" y="2271041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16929-40C7-467A-DC0A-9AE3FC19543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725" r="5725"/>
          <a:stretch/>
        </p:blipFill>
        <p:spPr>
          <a:xfrm>
            <a:off x="6358832" y="-32486"/>
            <a:ext cx="16295915" cy="10319486"/>
          </a:xfrm>
          <a:prstGeom prst="parallelogram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FCCBE-5684-4D9F-D316-24439846F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239" r="18114"/>
          <a:stretch/>
        </p:blipFill>
        <p:spPr>
          <a:xfrm>
            <a:off x="-14759548" y="-17655"/>
            <a:ext cx="13942237" cy="10322309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352830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562C8-F39C-606B-B28A-74824D504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3">
            <a:extLst>
              <a:ext uri="{FF2B5EF4-FFF2-40B4-BE49-F238E27FC236}">
                <a16:creationId xmlns:a16="http://schemas.microsoft.com/office/drawing/2014/main" id="{45479CD5-B4C4-2A3A-8A14-8C4C166AC239}"/>
              </a:ext>
            </a:extLst>
          </p:cNvPr>
          <p:cNvSpPr/>
          <p:nvPr/>
        </p:nvSpPr>
        <p:spPr>
          <a:xfrm flipH="1">
            <a:off x="-11655184" y="7887701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5" name="Freeform 27">
            <a:extLst>
              <a:ext uri="{FF2B5EF4-FFF2-40B4-BE49-F238E27FC236}">
                <a16:creationId xmlns:a16="http://schemas.microsoft.com/office/drawing/2014/main" id="{6020256A-16F2-F0C2-6AD3-35915BA5F327}"/>
              </a:ext>
            </a:extLst>
          </p:cNvPr>
          <p:cNvSpPr/>
          <p:nvPr/>
        </p:nvSpPr>
        <p:spPr>
          <a:xfrm>
            <a:off x="19224082" y="1313124"/>
            <a:ext cx="8741967" cy="219343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36E5B1E-4D4B-411C-4580-658FBE931E5F}"/>
              </a:ext>
            </a:extLst>
          </p:cNvPr>
          <p:cNvSpPr/>
          <p:nvPr/>
        </p:nvSpPr>
        <p:spPr>
          <a:xfrm>
            <a:off x="18447831" y="7668559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F1B77C96-123B-386C-A42A-B8C361B7C65A}"/>
              </a:ext>
            </a:extLst>
          </p:cNvPr>
          <p:cNvSpPr/>
          <p:nvPr/>
        </p:nvSpPr>
        <p:spPr>
          <a:xfrm>
            <a:off x="-6917807" y="2271041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44CFA05-EF6C-FFA1-F1C3-0A84241C3AE3}"/>
              </a:ext>
            </a:extLst>
          </p:cNvPr>
          <p:cNvSpPr txBox="1"/>
          <p:nvPr/>
        </p:nvSpPr>
        <p:spPr>
          <a:xfrm>
            <a:off x="11746215" y="1744667"/>
            <a:ext cx="4013552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72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FASTF1</a:t>
            </a:r>
            <a:endParaRPr lang="en-US" sz="6912" b="1" i="1" noProof="1">
              <a:solidFill>
                <a:srgbClr val="000000"/>
              </a:solidFill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8E2CE685-197B-89AE-5BC0-EE11CD79270B}"/>
              </a:ext>
            </a:extLst>
          </p:cNvPr>
          <p:cNvSpPr/>
          <p:nvPr/>
        </p:nvSpPr>
        <p:spPr>
          <a:xfrm flipH="1">
            <a:off x="15675253" y="401825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1D048A39-5E80-CF87-48F1-0A261B634C1B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57DE6C-0F62-0F93-088C-EFBB9D716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8" name="Freeform 27">
            <a:extLst>
              <a:ext uri="{FF2B5EF4-FFF2-40B4-BE49-F238E27FC236}">
                <a16:creationId xmlns:a16="http://schemas.microsoft.com/office/drawing/2014/main" id="{8952ABBB-9728-8FF9-2EE5-70BC149CCEFE}"/>
              </a:ext>
            </a:extLst>
          </p:cNvPr>
          <p:cNvSpPr/>
          <p:nvPr/>
        </p:nvSpPr>
        <p:spPr>
          <a:xfrm flipH="1">
            <a:off x="6907974" y="8452316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1F8C7D-1CEE-0B87-4DE1-51FB8DDAFFBB}"/>
              </a:ext>
            </a:extLst>
          </p:cNvPr>
          <p:cNvGrpSpPr/>
          <p:nvPr/>
        </p:nvGrpSpPr>
        <p:grpSpPr>
          <a:xfrm>
            <a:off x="13667804" y="5650467"/>
            <a:ext cx="2698929" cy="1630706"/>
            <a:chOff x="13985209" y="6326951"/>
            <a:chExt cx="2698929" cy="1630706"/>
          </a:xfrm>
        </p:grpSpPr>
        <p:pic>
          <p:nvPicPr>
            <p:cNvPr id="21" name="Graphic 20" descr="Partial sun with solid fill">
              <a:extLst>
                <a:ext uri="{FF2B5EF4-FFF2-40B4-BE49-F238E27FC236}">
                  <a16:creationId xmlns:a16="http://schemas.microsoft.com/office/drawing/2014/main" id="{0D4833B6-6E43-D227-B4D4-2A45CF30E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77473" y="6326951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750A53-56B9-2AC5-A4AD-CF37856AEF99}"/>
                </a:ext>
              </a:extLst>
            </p:cNvPr>
            <p:cNvSpPr txBox="1"/>
            <p:nvPr/>
          </p:nvSpPr>
          <p:spPr>
            <a:xfrm>
              <a:off x="13985209" y="7249771"/>
              <a:ext cx="269892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TRACK &amp; WEATHER CONDITIONS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D8B99F-8694-7A9F-72FF-87797451FC4B}"/>
              </a:ext>
            </a:extLst>
          </p:cNvPr>
          <p:cNvGrpSpPr/>
          <p:nvPr/>
        </p:nvGrpSpPr>
        <p:grpSpPr>
          <a:xfrm>
            <a:off x="11333061" y="3786834"/>
            <a:ext cx="1823528" cy="1630706"/>
            <a:chOff x="11349016" y="4333882"/>
            <a:chExt cx="1823528" cy="1630706"/>
          </a:xfrm>
        </p:grpSpPr>
        <p:pic>
          <p:nvPicPr>
            <p:cNvPr id="10" name="Graphic 9" descr="Race Flag with solid fill">
              <a:extLst>
                <a:ext uri="{FF2B5EF4-FFF2-40B4-BE49-F238E27FC236}">
                  <a16:creationId xmlns:a16="http://schemas.microsoft.com/office/drawing/2014/main" id="{8D9036DB-88E3-554B-8C49-34515159C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803580" y="4333882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ED8175-B001-540C-4748-AB7CFDC70328}"/>
                </a:ext>
              </a:extLst>
            </p:cNvPr>
            <p:cNvSpPr txBox="1"/>
            <p:nvPr/>
          </p:nvSpPr>
          <p:spPr>
            <a:xfrm>
              <a:off x="11349016" y="5256702"/>
              <a:ext cx="182352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SESSION DATA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C518C3-E2D1-ECAD-776F-E5B4D0962426}"/>
              </a:ext>
            </a:extLst>
          </p:cNvPr>
          <p:cNvGrpSpPr/>
          <p:nvPr/>
        </p:nvGrpSpPr>
        <p:grpSpPr>
          <a:xfrm>
            <a:off x="13923602" y="3792592"/>
            <a:ext cx="2187335" cy="1630706"/>
            <a:chOff x="14241006" y="4333882"/>
            <a:chExt cx="2187335" cy="1630706"/>
          </a:xfrm>
        </p:grpSpPr>
        <p:pic>
          <p:nvPicPr>
            <p:cNvPr id="3" name="Graphic 2" descr="Race Car with solid fill">
              <a:extLst>
                <a:ext uri="{FF2B5EF4-FFF2-40B4-BE49-F238E27FC236}">
                  <a16:creationId xmlns:a16="http://schemas.microsoft.com/office/drawing/2014/main" id="{1B587A0D-E933-A472-7DD2-4EF8D677C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877473" y="4333882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5246BD-B332-3CED-DBF2-65A0331F7466}"/>
                </a:ext>
              </a:extLst>
            </p:cNvPr>
            <p:cNvSpPr txBox="1"/>
            <p:nvPr/>
          </p:nvSpPr>
          <p:spPr>
            <a:xfrm>
              <a:off x="14241006" y="5256702"/>
              <a:ext cx="2187335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TELEMETRY AND CAR DATA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041FC3-B89E-138D-05AB-9ADCF10FCB2F}"/>
              </a:ext>
            </a:extLst>
          </p:cNvPr>
          <p:cNvGrpSpPr/>
          <p:nvPr/>
        </p:nvGrpSpPr>
        <p:grpSpPr>
          <a:xfrm>
            <a:off x="11139249" y="5688939"/>
            <a:ext cx="2211149" cy="1553762"/>
            <a:chOff x="11155206" y="6326951"/>
            <a:chExt cx="2211149" cy="15537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69E396-A934-8437-6CC6-3D06B5C126EA}"/>
                </a:ext>
              </a:extLst>
            </p:cNvPr>
            <p:cNvSpPr txBox="1"/>
            <p:nvPr/>
          </p:nvSpPr>
          <p:spPr>
            <a:xfrm>
              <a:off x="11155206" y="7249771"/>
              <a:ext cx="2211149" cy="6309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200000"/>
                </a:lnSpc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VISUALIZATION</a:t>
              </a:r>
            </a:p>
          </p:txBody>
        </p:sp>
        <p:pic>
          <p:nvPicPr>
            <p:cNvPr id="23" name="Graphic 22" descr="Ui Ux with solid fill">
              <a:extLst>
                <a:ext uri="{FF2B5EF4-FFF2-40B4-BE49-F238E27FC236}">
                  <a16:creationId xmlns:a16="http://schemas.microsoft.com/office/drawing/2014/main" id="{285CC68B-886D-8844-709F-23F45C222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803580" y="6326951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B7FD7D-FEF7-B4F1-3D1B-32A429151C67}"/>
              </a:ext>
            </a:extLst>
          </p:cNvPr>
          <p:cNvSpPr txBox="1"/>
          <p:nvPr/>
        </p:nvSpPr>
        <p:spPr>
          <a:xfrm>
            <a:off x="11801266" y="2990210"/>
            <a:ext cx="390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Poppins" pitchFamily="2" charset="77"/>
                <a:cs typeface="Poppins" pitchFamily="2" charset="77"/>
              </a:rPr>
              <a:t>KEY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F4AE8-DBFE-DC5D-FE3E-24818F41572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5725" r="5725"/>
          <a:stretch/>
        </p:blipFill>
        <p:spPr>
          <a:xfrm>
            <a:off x="18895287" y="-32486"/>
            <a:ext cx="16295915" cy="10319486"/>
          </a:xfrm>
          <a:prstGeom prst="parallelogram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F50C-5375-7493-C492-E7F0A4441BE3}"/>
              </a:ext>
            </a:extLst>
          </p:cNvPr>
          <p:cNvGrpSpPr/>
          <p:nvPr/>
        </p:nvGrpSpPr>
        <p:grpSpPr>
          <a:xfrm>
            <a:off x="12677952" y="8242045"/>
            <a:ext cx="2211149" cy="1348083"/>
            <a:chOff x="14069072" y="6993759"/>
            <a:chExt cx="2211149" cy="1348083"/>
          </a:xfrm>
        </p:grpSpPr>
        <p:pic>
          <p:nvPicPr>
            <p:cNvPr id="4" name="Graphic 3" descr="Table with solid fill">
              <a:extLst>
                <a:ext uri="{FF2B5EF4-FFF2-40B4-BE49-F238E27FC236}">
                  <a16:creationId xmlns:a16="http://schemas.microsoft.com/office/drawing/2014/main" id="{F2B9463D-9785-D286-36AF-10CC7EC9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717446" y="6993759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5522B8-5D35-01C7-D9CA-C1711660654C}"/>
                </a:ext>
              </a:extLst>
            </p:cNvPr>
            <p:cNvSpPr txBox="1"/>
            <p:nvPr/>
          </p:nvSpPr>
          <p:spPr>
            <a:xfrm>
              <a:off x="14069072" y="7710900"/>
              <a:ext cx="2211149" cy="6309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200000"/>
                </a:lnSpc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TABULAR DATA</a:t>
              </a:r>
            </a:p>
          </p:txBody>
        </p:sp>
      </p:grpSp>
      <p:sp>
        <p:nvSpPr>
          <p:cNvPr id="49" name="Right Brace 48">
            <a:extLst>
              <a:ext uri="{FF2B5EF4-FFF2-40B4-BE49-F238E27FC236}">
                <a16:creationId xmlns:a16="http://schemas.microsoft.com/office/drawing/2014/main" id="{0FB2CA3F-A5F3-0BE1-5075-3715DBA09EE9}"/>
              </a:ext>
            </a:extLst>
          </p:cNvPr>
          <p:cNvSpPr/>
          <p:nvPr/>
        </p:nvSpPr>
        <p:spPr>
          <a:xfrm rot="5400000">
            <a:off x="13283775" y="5145067"/>
            <a:ext cx="938432" cy="5227484"/>
          </a:xfrm>
          <a:prstGeom prst="rightBrace">
            <a:avLst>
              <a:gd name="adj1" fmla="val 49948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B59D716-CD8B-CDAD-28E6-D932BD5C6490}"/>
              </a:ext>
            </a:extLst>
          </p:cNvPr>
          <p:cNvGrpSpPr/>
          <p:nvPr/>
        </p:nvGrpSpPr>
        <p:grpSpPr>
          <a:xfrm>
            <a:off x="-19370240" y="4339507"/>
            <a:ext cx="12894068" cy="2705033"/>
            <a:chOff x="-19370240" y="4339507"/>
            <a:chExt cx="12894068" cy="2705033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30FA0B2F-DE6A-9F95-4727-451ED934E6CC}"/>
                </a:ext>
              </a:extLst>
            </p:cNvPr>
            <p:cNvSpPr/>
            <p:nvPr/>
          </p:nvSpPr>
          <p:spPr>
            <a:xfrm>
              <a:off x="-19370240" y="4345732"/>
              <a:ext cx="12894068" cy="2698808"/>
            </a:xfrm>
            <a:prstGeom prst="parallelogram">
              <a:avLst>
                <a:gd name="adj" fmla="val 1897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TextBox 22">
              <a:extLst>
                <a:ext uri="{FF2B5EF4-FFF2-40B4-BE49-F238E27FC236}">
                  <a16:creationId xmlns:a16="http://schemas.microsoft.com/office/drawing/2014/main" id="{97C0FAF4-207A-440F-ED44-312A418938A5}"/>
                </a:ext>
              </a:extLst>
            </p:cNvPr>
            <p:cNvSpPr txBox="1"/>
            <p:nvPr/>
          </p:nvSpPr>
          <p:spPr>
            <a:xfrm>
              <a:off x="-14317622" y="6091484"/>
              <a:ext cx="2743198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5000" b="1" noProof="1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LLM</a:t>
              </a:r>
            </a:p>
          </p:txBody>
        </p:sp>
        <p:pic>
          <p:nvPicPr>
            <p:cNvPr id="56" name="Picture 5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DE1A0A8-32F2-9981-53EB-454A162D9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3940881" y="4339507"/>
              <a:ext cx="1989716" cy="1825616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6F043C8-7D7C-3C2B-E11B-39DB5480C92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6239" r="18114"/>
          <a:stretch/>
        </p:blipFill>
        <p:spPr>
          <a:xfrm>
            <a:off x="-2802988" y="-17655"/>
            <a:ext cx="13942237" cy="10322309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1831857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CC791AF7-0078-EE0D-C5F7-AFD8557CB611}"/>
              </a:ext>
            </a:extLst>
          </p:cNvPr>
          <p:cNvSpPr/>
          <p:nvPr/>
        </p:nvSpPr>
        <p:spPr>
          <a:xfrm flipH="1">
            <a:off x="-1469227" y="7887701"/>
            <a:ext cx="7205654" cy="1807964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9" name="TextBox 19"/>
          <p:cNvSpPr txBox="1"/>
          <p:nvPr/>
        </p:nvSpPr>
        <p:spPr>
          <a:xfrm>
            <a:off x="4567096" y="1692768"/>
            <a:ext cx="915380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MODULES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2618470" y="1313124"/>
            <a:ext cx="8741967" cy="219343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5455EF08-469A-9B71-63D1-9D3452A0B316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14" name="Freeform 20">
            <a:extLst>
              <a:ext uri="{FF2B5EF4-FFF2-40B4-BE49-F238E27FC236}">
                <a16:creationId xmlns:a16="http://schemas.microsoft.com/office/drawing/2014/main" id="{A9723E56-3D4B-C16D-7580-AE0224DBDECC}"/>
              </a:ext>
            </a:extLst>
          </p:cNvPr>
          <p:cNvSpPr/>
          <p:nvPr/>
        </p:nvSpPr>
        <p:spPr>
          <a:xfrm>
            <a:off x="32624022" y="9042938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F369A96-0FD9-6D71-1E95-18B519B1EE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2" name="Freeform 27">
            <a:extLst>
              <a:ext uri="{FF2B5EF4-FFF2-40B4-BE49-F238E27FC236}">
                <a16:creationId xmlns:a16="http://schemas.microsoft.com/office/drawing/2014/main" id="{BE334440-E071-835B-D5BC-40853289BCA4}"/>
              </a:ext>
            </a:extLst>
          </p:cNvPr>
          <p:cNvSpPr/>
          <p:nvPr/>
        </p:nvSpPr>
        <p:spPr>
          <a:xfrm flipH="1">
            <a:off x="18640126" y="401825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27">
            <a:extLst>
              <a:ext uri="{FF2B5EF4-FFF2-40B4-BE49-F238E27FC236}">
                <a16:creationId xmlns:a16="http://schemas.microsoft.com/office/drawing/2014/main" id="{F7B157E6-F772-05ED-EC8B-5EB23A8E682D}"/>
              </a:ext>
            </a:extLst>
          </p:cNvPr>
          <p:cNvSpPr/>
          <p:nvPr/>
        </p:nvSpPr>
        <p:spPr>
          <a:xfrm flipH="1">
            <a:off x="-5300814" y="8452316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B15CBF1C-BEE6-2931-102E-F3F269355ADC}"/>
              </a:ext>
            </a:extLst>
          </p:cNvPr>
          <p:cNvSpPr/>
          <p:nvPr/>
        </p:nvSpPr>
        <p:spPr>
          <a:xfrm>
            <a:off x="-5300814" y="8133505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ECE2DE2F-1E21-6BC0-53CC-9A3591060B9F}"/>
              </a:ext>
            </a:extLst>
          </p:cNvPr>
          <p:cNvSpPr/>
          <p:nvPr/>
        </p:nvSpPr>
        <p:spPr>
          <a:xfrm flipH="1">
            <a:off x="18428396" y="227904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28A4BD5E-4C2A-10E3-B6F0-A4EED46F8AC9}"/>
              </a:ext>
            </a:extLst>
          </p:cNvPr>
          <p:cNvSpPr/>
          <p:nvPr/>
        </p:nvSpPr>
        <p:spPr>
          <a:xfrm>
            <a:off x="9144000" y="4345732"/>
            <a:ext cx="624230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B772B0F1-ACD8-849B-1500-6A04E5A6142F}"/>
              </a:ext>
            </a:extLst>
          </p:cNvPr>
          <p:cNvSpPr/>
          <p:nvPr/>
        </p:nvSpPr>
        <p:spPr>
          <a:xfrm>
            <a:off x="6769765" y="4345732"/>
            <a:ext cx="4277011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93C9CD84-8581-F56D-B67D-68A6554B14AB}"/>
              </a:ext>
            </a:extLst>
          </p:cNvPr>
          <p:cNvSpPr/>
          <p:nvPr/>
        </p:nvSpPr>
        <p:spPr>
          <a:xfrm>
            <a:off x="2492233" y="4345732"/>
            <a:ext cx="6651767" cy="2698808"/>
          </a:xfrm>
          <a:prstGeom prst="parallelogram">
            <a:avLst>
              <a:gd name="adj" fmla="val 189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7CA9D2-DFD1-BC8C-9184-EA129C19377B}"/>
              </a:ext>
            </a:extLst>
          </p:cNvPr>
          <p:cNvGrpSpPr/>
          <p:nvPr/>
        </p:nvGrpSpPr>
        <p:grpSpPr>
          <a:xfrm>
            <a:off x="2492233" y="4339507"/>
            <a:ext cx="12894068" cy="2705033"/>
            <a:chOff x="2492233" y="4339507"/>
            <a:chExt cx="12894068" cy="2705033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ECD50D7-BA4E-E37A-2D50-3F61992614B0}"/>
                </a:ext>
              </a:extLst>
            </p:cNvPr>
            <p:cNvSpPr/>
            <p:nvPr/>
          </p:nvSpPr>
          <p:spPr>
            <a:xfrm>
              <a:off x="2492233" y="4345732"/>
              <a:ext cx="12894068" cy="2698808"/>
            </a:xfrm>
            <a:prstGeom prst="parallelogram">
              <a:avLst>
                <a:gd name="adj" fmla="val 1897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58BB4DE2-79D5-A13B-2BAC-F2990B0F0550}"/>
                </a:ext>
              </a:extLst>
            </p:cNvPr>
            <p:cNvSpPr txBox="1"/>
            <p:nvPr/>
          </p:nvSpPr>
          <p:spPr>
            <a:xfrm>
              <a:off x="7544851" y="6091484"/>
              <a:ext cx="2743198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5000" b="1" noProof="1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LLM</a:t>
              </a:r>
            </a:p>
          </p:txBody>
        </p:sp>
        <p:pic>
          <p:nvPicPr>
            <p:cNvPr id="38" name="Picture 3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4FC215-FBCF-0205-AF14-D02F8A9E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21592" y="4339507"/>
              <a:ext cx="1989716" cy="182561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47C22EA-AAA6-9A82-F937-457E71AD81D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239" r="18114"/>
          <a:stretch/>
        </p:blipFill>
        <p:spPr>
          <a:xfrm>
            <a:off x="-14737266" y="-17655"/>
            <a:ext cx="13942237" cy="10322309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4258968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9" grpId="0" animBg="1"/>
      <p:bldP spid="40" grpId="0" animBg="1"/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Macintosh PowerPoint</Application>
  <PresentationFormat>Custom</PresentationFormat>
  <Paragraphs>213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Poppins Bold</vt:lpstr>
      <vt:lpstr>Arial</vt:lpstr>
      <vt:lpstr>Poppins</vt:lpstr>
      <vt:lpstr>Heading Now 61-68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Riotino  Paolo</cp:lastModifiedBy>
  <cp:revision>1</cp:revision>
  <cp:lastPrinted>2024-11-11T10:15:09Z</cp:lastPrinted>
  <dcterms:created xsi:type="dcterms:W3CDTF">2006-08-16T00:00:00Z</dcterms:created>
  <dcterms:modified xsi:type="dcterms:W3CDTF">2024-12-04T19:50:37Z</dcterms:modified>
  <dc:identifier>DAGV-0N5634</dc:identifier>
</cp:coreProperties>
</file>